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7" r:id="rId1"/>
    <p:sldMasterId id="2147483699" r:id="rId2"/>
  </p:sldMasterIdLst>
  <p:notesMasterIdLst>
    <p:notesMasterId r:id="rId24"/>
  </p:notesMasterIdLst>
  <p:sldIdLst>
    <p:sldId id="398" r:id="rId3"/>
    <p:sldId id="399" r:id="rId4"/>
    <p:sldId id="400" r:id="rId5"/>
    <p:sldId id="860" r:id="rId6"/>
    <p:sldId id="871" r:id="rId7"/>
    <p:sldId id="864" r:id="rId8"/>
    <p:sldId id="872" r:id="rId9"/>
    <p:sldId id="865" r:id="rId10"/>
    <p:sldId id="862" r:id="rId11"/>
    <p:sldId id="873" r:id="rId12"/>
    <p:sldId id="866" r:id="rId13"/>
    <p:sldId id="874" r:id="rId14"/>
    <p:sldId id="875" r:id="rId15"/>
    <p:sldId id="867" r:id="rId16"/>
    <p:sldId id="863" r:id="rId17"/>
    <p:sldId id="876" r:id="rId18"/>
    <p:sldId id="868" r:id="rId19"/>
    <p:sldId id="869" r:id="rId20"/>
    <p:sldId id="870" r:id="rId21"/>
    <p:sldId id="859" r:id="rId22"/>
    <p:sldId id="287" r:id="rId23"/>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265B"/>
    <a:srgbClr val="A5A5A5"/>
    <a:srgbClr val="ED14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Estilo E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03447BB-5D67-496B-8E87-E561075AD55C}" styleName="Estilo Escuro 1 - Ênfase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Estilo Mé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32" autoAdjust="0"/>
  </p:normalViewPr>
  <p:slideViewPr>
    <p:cSldViewPr>
      <p:cViewPr varScale="1">
        <p:scale>
          <a:sx n="108" d="100"/>
          <a:sy n="108" d="100"/>
        </p:scale>
        <p:origin x="1740" y="10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EA5E1ED-E65E-440E-8A4B-5F5DC973F797}" type="datetimeFigureOut">
              <a:rPr lang="pt-BR" smtClean="0"/>
              <a:pPr/>
              <a:t>11/09/2023</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0942CD-4DA8-49D4-9C3A-BA5FFA832728}" type="slidenum">
              <a:rPr lang="pt-BR" smtClean="0"/>
              <a:pPr/>
              <a:t>‹nº›</a:t>
            </a:fld>
            <a:endParaRPr lang="pt-BR"/>
          </a:p>
        </p:txBody>
      </p:sp>
    </p:spTree>
    <p:extLst>
      <p:ext uri="{BB962C8B-B14F-4D97-AF65-F5344CB8AC3E}">
        <p14:creationId xmlns:p14="http://schemas.microsoft.com/office/powerpoint/2010/main" val="4014017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000000"/>
                </a:solidFill>
                <a:effectLst/>
                <a:latin typeface="Times New Roman" panose="02020603050405020304" pitchFamily="18" charset="0"/>
              </a:rPr>
              <a:t>Bom boa noite gente, hoje vamos focar mais na parte prática.</a:t>
            </a:r>
          </a:p>
          <a:p>
            <a:endParaRPr lang="pt-BR" b="0" i="0" dirty="0">
              <a:solidFill>
                <a:srgbClr val="000000"/>
              </a:solidFill>
              <a:effectLst/>
              <a:latin typeface="Times New Roman" panose="02020603050405020304" pitchFamily="18" charset="0"/>
            </a:endParaRPr>
          </a:p>
          <a:p>
            <a:r>
              <a:rPr lang="pt-BR" b="0" i="0" dirty="0">
                <a:solidFill>
                  <a:srgbClr val="000000"/>
                </a:solidFill>
                <a:effectLst/>
                <a:latin typeface="Times New Roman" panose="02020603050405020304" pitchFamily="18" charset="0"/>
              </a:rPr>
              <a:t>Como na semana passada a gente não conseguiu montar aos projetos, a gente vai dedicar aqui praticamente toda aula para montar os projetinhos e tirar dúvidas e explicar como eles funcionam, então primeiro a gente vai voltar lá na aula 4 né, e eu queria que vocês montassem para essa aula o semáforo com um botão né vamos entender lá que tá funcionando o que ele tá fazendo.</a:t>
            </a:r>
          </a:p>
          <a:p>
            <a:endParaRPr lang="pt-BR" b="0" i="0" dirty="0">
              <a:solidFill>
                <a:srgbClr val="000000"/>
              </a:solidFill>
              <a:effectLst/>
              <a:latin typeface="Times New Roman" panose="02020603050405020304" pitchFamily="18" charset="0"/>
            </a:endParaRPr>
          </a:p>
          <a:p>
            <a:r>
              <a:rPr lang="pt-BR" b="0" i="0" dirty="0">
                <a:solidFill>
                  <a:srgbClr val="000000"/>
                </a:solidFill>
                <a:effectLst/>
                <a:latin typeface="Times New Roman" panose="02020603050405020304" pitchFamily="18" charset="0"/>
              </a:rPr>
              <a:t>Tá em seguida tá a gente vai montar o projetinho 6 tá bom que é o é a sequência de leds controlada por um potenciômetro eu vou explicar para vocês o que acontece. Por fim, a gente vai monta os projetos 7, 8 e 9, mas se não der tempo, vamos pelo menos montar o projeto 7 e 8 e o 9 fica para casa.</a:t>
            </a:r>
          </a:p>
          <a:p>
            <a:endParaRPr lang="pt-BR" b="0" i="0" dirty="0">
              <a:solidFill>
                <a:srgbClr val="000000"/>
              </a:solidFill>
              <a:effectLst/>
              <a:latin typeface="Times New Roman" panose="02020603050405020304" pitchFamily="18" charset="0"/>
            </a:endParaRPr>
          </a:p>
          <a:p>
            <a:r>
              <a:rPr lang="pt-BR" b="0" i="0" dirty="0">
                <a:solidFill>
                  <a:srgbClr val="000000"/>
                </a:solidFill>
                <a:effectLst/>
                <a:latin typeface="Times New Roman" panose="02020603050405020304" pitchFamily="18" charset="0"/>
              </a:rPr>
              <a:t>Vamos pegar os kits. </a:t>
            </a:r>
          </a:p>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2</a:t>
            </a:fld>
            <a:endParaRPr lang="pt-BR"/>
          </a:p>
        </p:txBody>
      </p:sp>
    </p:spTree>
    <p:extLst>
      <p:ext uri="{BB962C8B-B14F-4D97-AF65-F5344CB8AC3E}">
        <p14:creationId xmlns:p14="http://schemas.microsoft.com/office/powerpoint/2010/main" val="2341201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11</a:t>
            </a:fld>
            <a:endParaRPr lang="pt-BR" dirty="0"/>
          </a:p>
        </p:txBody>
      </p:sp>
    </p:spTree>
    <p:extLst>
      <p:ext uri="{BB962C8B-B14F-4D97-AF65-F5344CB8AC3E}">
        <p14:creationId xmlns:p14="http://schemas.microsoft.com/office/powerpoint/2010/main" val="13409915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12</a:t>
            </a:fld>
            <a:endParaRPr lang="pt-BR" dirty="0"/>
          </a:p>
        </p:txBody>
      </p:sp>
    </p:spTree>
    <p:extLst>
      <p:ext uri="{BB962C8B-B14F-4D97-AF65-F5344CB8AC3E}">
        <p14:creationId xmlns:p14="http://schemas.microsoft.com/office/powerpoint/2010/main" val="315997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13</a:t>
            </a:fld>
            <a:endParaRPr lang="pt-BR" dirty="0"/>
          </a:p>
        </p:txBody>
      </p:sp>
    </p:spTree>
    <p:extLst>
      <p:ext uri="{BB962C8B-B14F-4D97-AF65-F5344CB8AC3E}">
        <p14:creationId xmlns:p14="http://schemas.microsoft.com/office/powerpoint/2010/main" val="1758745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14</a:t>
            </a:fld>
            <a:endParaRPr lang="pt-BR" dirty="0"/>
          </a:p>
        </p:txBody>
      </p:sp>
    </p:spTree>
    <p:extLst>
      <p:ext uri="{BB962C8B-B14F-4D97-AF65-F5344CB8AC3E}">
        <p14:creationId xmlns:p14="http://schemas.microsoft.com/office/powerpoint/2010/main" val="495347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15</a:t>
            </a:fld>
            <a:endParaRPr lang="pt-BR" dirty="0"/>
          </a:p>
        </p:txBody>
      </p:sp>
    </p:spTree>
    <p:extLst>
      <p:ext uri="{BB962C8B-B14F-4D97-AF65-F5344CB8AC3E}">
        <p14:creationId xmlns:p14="http://schemas.microsoft.com/office/powerpoint/2010/main" val="12967843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16</a:t>
            </a:fld>
            <a:endParaRPr lang="pt-BR" dirty="0"/>
          </a:p>
        </p:txBody>
      </p:sp>
    </p:spTree>
    <p:extLst>
      <p:ext uri="{BB962C8B-B14F-4D97-AF65-F5344CB8AC3E}">
        <p14:creationId xmlns:p14="http://schemas.microsoft.com/office/powerpoint/2010/main" val="1007125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17</a:t>
            </a:fld>
            <a:endParaRPr lang="pt-BR" dirty="0"/>
          </a:p>
        </p:txBody>
      </p:sp>
    </p:spTree>
    <p:extLst>
      <p:ext uri="{BB962C8B-B14F-4D97-AF65-F5344CB8AC3E}">
        <p14:creationId xmlns:p14="http://schemas.microsoft.com/office/powerpoint/2010/main" val="4040693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18</a:t>
            </a:fld>
            <a:endParaRPr lang="pt-BR" dirty="0"/>
          </a:p>
        </p:txBody>
      </p:sp>
    </p:spTree>
    <p:extLst>
      <p:ext uri="{BB962C8B-B14F-4D97-AF65-F5344CB8AC3E}">
        <p14:creationId xmlns:p14="http://schemas.microsoft.com/office/powerpoint/2010/main" val="2200484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9" name="Google Shape;499;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3</a:t>
            </a:fld>
            <a:endParaRPr lang="pt-BR" dirty="0"/>
          </a:p>
        </p:txBody>
      </p:sp>
    </p:spTree>
    <p:extLst>
      <p:ext uri="{BB962C8B-B14F-4D97-AF65-F5344CB8AC3E}">
        <p14:creationId xmlns:p14="http://schemas.microsoft.com/office/powerpoint/2010/main" val="2745128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4</a:t>
            </a:fld>
            <a:endParaRPr lang="pt-BR" dirty="0"/>
          </a:p>
        </p:txBody>
      </p:sp>
    </p:spTree>
    <p:extLst>
      <p:ext uri="{BB962C8B-B14F-4D97-AF65-F5344CB8AC3E}">
        <p14:creationId xmlns:p14="http://schemas.microsoft.com/office/powerpoint/2010/main" val="1506519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5</a:t>
            </a:fld>
            <a:endParaRPr lang="pt-BR" dirty="0"/>
          </a:p>
        </p:txBody>
      </p:sp>
    </p:spTree>
    <p:extLst>
      <p:ext uri="{BB962C8B-B14F-4D97-AF65-F5344CB8AC3E}">
        <p14:creationId xmlns:p14="http://schemas.microsoft.com/office/powerpoint/2010/main" val="1023817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6</a:t>
            </a:fld>
            <a:endParaRPr lang="pt-BR" dirty="0"/>
          </a:p>
        </p:txBody>
      </p:sp>
    </p:spTree>
    <p:extLst>
      <p:ext uri="{BB962C8B-B14F-4D97-AF65-F5344CB8AC3E}">
        <p14:creationId xmlns:p14="http://schemas.microsoft.com/office/powerpoint/2010/main" val="3089510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7</a:t>
            </a:fld>
            <a:endParaRPr lang="pt-BR" dirty="0"/>
          </a:p>
        </p:txBody>
      </p:sp>
    </p:spTree>
    <p:extLst>
      <p:ext uri="{BB962C8B-B14F-4D97-AF65-F5344CB8AC3E}">
        <p14:creationId xmlns:p14="http://schemas.microsoft.com/office/powerpoint/2010/main" val="3906627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8</a:t>
            </a:fld>
            <a:endParaRPr lang="pt-BR" dirty="0"/>
          </a:p>
        </p:txBody>
      </p:sp>
    </p:spTree>
    <p:extLst>
      <p:ext uri="{BB962C8B-B14F-4D97-AF65-F5344CB8AC3E}">
        <p14:creationId xmlns:p14="http://schemas.microsoft.com/office/powerpoint/2010/main" val="1064562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9</a:t>
            </a:fld>
            <a:endParaRPr lang="pt-BR" dirty="0"/>
          </a:p>
        </p:txBody>
      </p:sp>
    </p:spTree>
    <p:extLst>
      <p:ext uri="{BB962C8B-B14F-4D97-AF65-F5344CB8AC3E}">
        <p14:creationId xmlns:p14="http://schemas.microsoft.com/office/powerpoint/2010/main" val="1625434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10</a:t>
            </a:fld>
            <a:endParaRPr lang="pt-BR" dirty="0"/>
          </a:p>
        </p:txBody>
      </p:sp>
    </p:spTree>
    <p:extLst>
      <p:ext uri="{BB962C8B-B14F-4D97-AF65-F5344CB8AC3E}">
        <p14:creationId xmlns:p14="http://schemas.microsoft.com/office/powerpoint/2010/main" val="24097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30A214-E188-C77C-B425-513451BCFB64}"/>
              </a:ext>
            </a:extLst>
          </p:cNvPr>
          <p:cNvSpPr>
            <a:spLocks noGrp="1"/>
          </p:cNvSpPr>
          <p:nvPr>
            <p:ph type="ctrTitle"/>
          </p:nvPr>
        </p:nvSpPr>
        <p:spPr>
          <a:xfrm>
            <a:off x="1143000" y="1122363"/>
            <a:ext cx="6858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A150CF2E-D0E3-F59B-D9C8-C55D6268700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43936CC2-0E36-B5CC-0790-6253A28F4730}"/>
              </a:ext>
            </a:extLst>
          </p:cNvPr>
          <p:cNvSpPr>
            <a:spLocks noGrp="1"/>
          </p:cNvSpPr>
          <p:nvPr>
            <p:ph type="dt" sz="half" idx="10"/>
          </p:nvPr>
        </p:nvSpPr>
        <p:spPr/>
        <p:txBody>
          <a:bodyPr/>
          <a:lstStyle/>
          <a:p>
            <a:fld id="{1787AD07-0C2A-424C-83EF-FCCF4A0D3BA0}" type="datetime1">
              <a:rPr lang="pt-BR" smtClean="0"/>
              <a:t>11/09/2023</a:t>
            </a:fld>
            <a:endParaRPr lang="pt-BR"/>
          </a:p>
        </p:txBody>
      </p:sp>
      <p:sp>
        <p:nvSpPr>
          <p:cNvPr id="5" name="Espaço Reservado para Rodapé 4">
            <a:extLst>
              <a:ext uri="{FF2B5EF4-FFF2-40B4-BE49-F238E27FC236}">
                <a16:creationId xmlns:a16="http://schemas.microsoft.com/office/drawing/2014/main" id="{4720CDAD-8DC1-477B-56DE-2AC6E9F39428}"/>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4784354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BEAD23-7783-893D-17B8-452503D06794}"/>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FE8F5BD4-F27D-69D7-9453-CB794E13BFDE}"/>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A504015A-69BA-8802-36D2-C65FCD25A2EB}"/>
              </a:ext>
            </a:extLst>
          </p:cNvPr>
          <p:cNvSpPr>
            <a:spLocks noGrp="1"/>
          </p:cNvSpPr>
          <p:nvPr>
            <p:ph type="dt" sz="half" idx="10"/>
          </p:nvPr>
        </p:nvSpPr>
        <p:spPr/>
        <p:txBody>
          <a:bodyPr/>
          <a:lstStyle/>
          <a:p>
            <a:fld id="{2F92FB66-59C8-46A5-AD82-5DAAFD2DC390}" type="datetime1">
              <a:rPr lang="pt-BR" smtClean="0"/>
              <a:t>11/09/2023</a:t>
            </a:fld>
            <a:endParaRPr lang="pt-BR"/>
          </a:p>
        </p:txBody>
      </p:sp>
      <p:sp>
        <p:nvSpPr>
          <p:cNvPr id="5" name="Espaço Reservado para Rodapé 4">
            <a:extLst>
              <a:ext uri="{FF2B5EF4-FFF2-40B4-BE49-F238E27FC236}">
                <a16:creationId xmlns:a16="http://schemas.microsoft.com/office/drawing/2014/main" id="{20354F22-FC12-CE6D-59C2-1382867A4067}"/>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1180789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6F3F501-CB02-C519-2635-E0F0D716D2A1}"/>
              </a:ext>
            </a:extLst>
          </p:cNvPr>
          <p:cNvSpPr>
            <a:spLocks noGrp="1"/>
          </p:cNvSpPr>
          <p:nvPr>
            <p:ph type="title" orient="vert"/>
          </p:nvPr>
        </p:nvSpPr>
        <p:spPr>
          <a:xfrm>
            <a:off x="6543675" y="365125"/>
            <a:ext cx="1971675"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CF36AE80-6041-B154-D336-1DC6F4DE38A0}"/>
              </a:ext>
            </a:extLst>
          </p:cNvPr>
          <p:cNvSpPr>
            <a:spLocks noGrp="1"/>
          </p:cNvSpPr>
          <p:nvPr>
            <p:ph type="body" orient="vert" idx="1"/>
          </p:nvPr>
        </p:nvSpPr>
        <p:spPr>
          <a:xfrm>
            <a:off x="628650" y="365125"/>
            <a:ext cx="5762625"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04E006C1-761A-8C81-8861-24FDEBA5562A}"/>
              </a:ext>
            </a:extLst>
          </p:cNvPr>
          <p:cNvSpPr>
            <a:spLocks noGrp="1"/>
          </p:cNvSpPr>
          <p:nvPr>
            <p:ph type="dt" sz="half" idx="10"/>
          </p:nvPr>
        </p:nvSpPr>
        <p:spPr/>
        <p:txBody>
          <a:bodyPr/>
          <a:lstStyle/>
          <a:p>
            <a:fld id="{3D5CC8D2-C61E-4471-AD68-1C0D45A8EAFC}" type="datetime1">
              <a:rPr lang="pt-BR" smtClean="0"/>
              <a:t>11/09/2023</a:t>
            </a:fld>
            <a:endParaRPr lang="pt-BR"/>
          </a:p>
        </p:txBody>
      </p:sp>
      <p:sp>
        <p:nvSpPr>
          <p:cNvPr id="5" name="Espaço Reservado para Rodapé 4">
            <a:extLst>
              <a:ext uri="{FF2B5EF4-FFF2-40B4-BE49-F238E27FC236}">
                <a16:creationId xmlns:a16="http://schemas.microsoft.com/office/drawing/2014/main" id="{E2D636FE-F941-2EEB-1F92-DA2395306515}"/>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12906883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5" name="Holder 4">
            <a:extLst>
              <a:ext uri="{FF2B5EF4-FFF2-40B4-BE49-F238E27FC236}">
                <a16:creationId xmlns:a16="http://schemas.microsoft.com/office/drawing/2014/main" id="{AD411D46-9E17-D6EB-83C7-D67283ACDD37}"/>
              </a:ext>
            </a:extLst>
          </p:cNvPr>
          <p:cNvSpPr>
            <a:spLocks noGrp="1"/>
          </p:cNvSpPr>
          <p:nvPr>
            <p:ph type="ftr" sz="quarter" idx="5"/>
          </p:nvPr>
        </p:nvSpPr>
        <p:spPr>
          <a:xfrm>
            <a:off x="3108960" y="6377941"/>
            <a:ext cx="2926080" cy="342900"/>
          </a:xfrm>
          <a:prstGeom prst="rect">
            <a:avLst/>
          </a:prstGeom>
        </p:spPr>
        <p:txBody>
          <a:bodyPr lIns="0" tIns="0" rIns="0" bIns="0"/>
          <a:lstStyle>
            <a:lvl1pPr algn="ctr">
              <a:defRPr>
                <a:solidFill>
                  <a:schemeClr val="tx1">
                    <a:tint val="75000"/>
                  </a:schemeClr>
                </a:solidFill>
              </a:defRPr>
            </a:lvl1pPr>
          </a:lstStyle>
          <a:p>
            <a:endParaRPr dirty="0"/>
          </a:p>
        </p:txBody>
      </p:sp>
      <p:sp>
        <p:nvSpPr>
          <p:cNvPr id="6" name="Holder 5">
            <a:extLst>
              <a:ext uri="{FF2B5EF4-FFF2-40B4-BE49-F238E27FC236}">
                <a16:creationId xmlns:a16="http://schemas.microsoft.com/office/drawing/2014/main" id="{2D84562A-7C97-4305-1D4B-21C71A2A1854}"/>
              </a:ext>
            </a:extLst>
          </p:cNvPr>
          <p:cNvSpPr>
            <a:spLocks noGrp="1"/>
          </p:cNvSpPr>
          <p:nvPr>
            <p:ph type="dt" sz="half" idx="6"/>
          </p:nvPr>
        </p:nvSpPr>
        <p:spPr>
          <a:xfrm>
            <a:off x="457200" y="6377941"/>
            <a:ext cx="2103120" cy="369332"/>
          </a:xfrm>
          <a:prstGeom prst="rect">
            <a:avLst/>
          </a:prstGeom>
        </p:spPr>
        <p:txBody>
          <a:bodyPr lIns="0" tIns="0" rIns="0" bIns="0"/>
          <a:lstStyle>
            <a:lvl1pPr algn="l">
              <a:defRPr>
                <a:solidFill>
                  <a:srgbClr val="F00659"/>
                </a:solidFill>
              </a:defRPr>
            </a:lvl1pPr>
          </a:lstStyle>
          <a:p>
            <a:fld id="{C3E38981-C08A-4A29-B885-392FB4EE0709}" type="datetime1">
              <a:rPr lang="pt-BR" smtClean="0"/>
              <a:t>11/09/2023</a:t>
            </a:fld>
            <a:endParaRPr lang="en-US" dirty="0"/>
          </a:p>
        </p:txBody>
      </p:sp>
    </p:spTree>
    <p:extLst>
      <p:ext uri="{BB962C8B-B14F-4D97-AF65-F5344CB8AC3E}">
        <p14:creationId xmlns:p14="http://schemas.microsoft.com/office/powerpoint/2010/main" val="36123996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abeçalho da Seção">
  <p:cSld name="1_Cabeçalho da Seção">
    <p:bg>
      <p:bgPr>
        <a:solidFill>
          <a:schemeClr val="lt1"/>
        </a:solidFill>
        <a:effectLst/>
      </p:bgPr>
    </p:bg>
    <p:spTree>
      <p:nvGrpSpPr>
        <p:cNvPr id="1" name="Shape 59"/>
        <p:cNvGrpSpPr/>
        <p:nvPr/>
      </p:nvGrpSpPr>
      <p:grpSpPr>
        <a:xfrm>
          <a:off x="0" y="0"/>
          <a:ext cx="0" cy="0"/>
          <a:chOff x="0" y="0"/>
          <a:chExt cx="0" cy="0"/>
        </a:xfrm>
      </p:grpSpPr>
      <p:pic>
        <p:nvPicPr>
          <p:cNvPr id="60" name="Google Shape;60;p37"/>
          <p:cNvPicPr preferRelativeResize="0"/>
          <p:nvPr/>
        </p:nvPicPr>
        <p:blipFill rotWithShape="1">
          <a:blip r:embed="rId2">
            <a:alphaModFix/>
          </a:blip>
          <a:srcRect/>
          <a:stretch/>
        </p:blipFill>
        <p:spPr>
          <a:xfrm>
            <a:off x="1" y="1975644"/>
            <a:ext cx="9143999" cy="2906713"/>
          </a:xfrm>
          <a:prstGeom prst="rect">
            <a:avLst/>
          </a:prstGeom>
          <a:noFill/>
          <a:ln>
            <a:noFill/>
          </a:ln>
        </p:spPr>
      </p:pic>
      <p:sp>
        <p:nvSpPr>
          <p:cNvPr id="61" name="Google Shape;61;p37"/>
          <p:cNvSpPr txBox="1">
            <a:spLocks noGrp="1"/>
          </p:cNvSpPr>
          <p:nvPr>
            <p:ph type="title"/>
          </p:nvPr>
        </p:nvSpPr>
        <p:spPr>
          <a:xfrm>
            <a:off x="628650" y="2073528"/>
            <a:ext cx="8387603" cy="123444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D8D8D8"/>
              </a:buClr>
              <a:buSzPts val="3000"/>
              <a:buFont typeface="Arial"/>
              <a:buNone/>
              <a:defRPr sz="3000">
                <a:solidFill>
                  <a:srgbClr val="D8D8D8"/>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62" name="Google Shape;62;p37"/>
          <p:cNvPicPr preferRelativeResize="0"/>
          <p:nvPr/>
        </p:nvPicPr>
        <p:blipFill rotWithShape="1">
          <a:blip r:embed="rId3">
            <a:alphaModFix/>
          </a:blip>
          <a:srcRect/>
          <a:stretch/>
        </p:blipFill>
        <p:spPr>
          <a:xfrm>
            <a:off x="420070" y="2039438"/>
            <a:ext cx="149369" cy="2592933"/>
          </a:xfrm>
          <a:prstGeom prst="rect">
            <a:avLst/>
          </a:prstGeom>
          <a:noFill/>
          <a:ln>
            <a:noFill/>
          </a:ln>
        </p:spPr>
      </p:pic>
      <p:sp>
        <p:nvSpPr>
          <p:cNvPr id="63" name="Google Shape;63;p37"/>
          <p:cNvSpPr txBox="1"/>
          <p:nvPr/>
        </p:nvSpPr>
        <p:spPr>
          <a:xfrm>
            <a:off x="628649" y="3357951"/>
            <a:ext cx="8024534" cy="1234448"/>
          </a:xfrm>
          <a:prstGeom prst="rect">
            <a:avLst/>
          </a:prstGeom>
          <a:noFill/>
          <a:ln>
            <a:noFill/>
          </a:ln>
        </p:spPr>
        <p:txBody>
          <a:bodyPr spcFirstLastPara="1" wrap="square" lIns="68575" tIns="34275" rIns="68575" bIns="34275" anchor="ctr" anchorCtr="0">
            <a:normAutofit/>
          </a:bodyPr>
          <a:lstStyle/>
          <a:p>
            <a:pPr marL="0" marR="0" lvl="0" indent="0" algn="just" rtl="0">
              <a:lnSpc>
                <a:spcPct val="90000"/>
              </a:lnSpc>
              <a:spcBef>
                <a:spcPts val="0"/>
              </a:spcBef>
              <a:spcAft>
                <a:spcPts val="0"/>
              </a:spcAft>
              <a:buClr>
                <a:srgbClr val="D8D8D8"/>
              </a:buClr>
              <a:buSzPts val="1400"/>
              <a:buFont typeface="Arial"/>
              <a:buNone/>
            </a:pPr>
            <a:r>
              <a:rPr lang="pt-BR" sz="1400" b="1">
                <a:solidFill>
                  <a:srgbClr val="D8D8D8"/>
                </a:solidFill>
                <a:latin typeface="Arial"/>
                <a:ea typeface="Arial"/>
                <a:cs typeface="Arial"/>
                <a:sym typeface="Arial"/>
              </a:rPr>
              <a:t>Todos direitos reservados. Reprodução ou divulgação total ou parcial deste documento é expressamente proibido sem o consentimento formal, por escrito, do Professor (autor).</a:t>
            </a:r>
            <a:endParaRPr sz="2800" b="1">
              <a:solidFill>
                <a:srgbClr val="D8D8D8"/>
              </a:solidFill>
              <a:latin typeface="Arial"/>
              <a:ea typeface="Arial"/>
              <a:cs typeface="Arial"/>
              <a:sym typeface="Arial"/>
            </a:endParaRPr>
          </a:p>
        </p:txBody>
      </p:sp>
    </p:spTree>
    <p:extLst>
      <p:ext uri="{BB962C8B-B14F-4D97-AF65-F5344CB8AC3E}">
        <p14:creationId xmlns:p14="http://schemas.microsoft.com/office/powerpoint/2010/main" val="32847298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1"/>
            <a:ext cx="7772400"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1"/>
            <a:ext cx="6400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108960" y="6377941"/>
            <a:ext cx="2926080" cy="342900"/>
          </a:xfrm>
          <a:prstGeom prst="rect">
            <a:avLst/>
          </a:prstGeom>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457200" y="6377941"/>
            <a:ext cx="2103120" cy="369332"/>
          </a:xfrm>
          <a:prstGeom prst="rect">
            <a:avLst/>
          </a:prstGeom>
        </p:spPr>
        <p:txBody>
          <a:bodyPr lIns="0" tIns="0" rIns="0" bIns="0"/>
          <a:lstStyle>
            <a:lvl1pPr algn="l">
              <a:defRPr>
                <a:solidFill>
                  <a:schemeClr val="tx1">
                    <a:tint val="75000"/>
                  </a:schemeClr>
                </a:solidFill>
              </a:defRPr>
            </a:lvl1pPr>
          </a:lstStyle>
          <a:p>
            <a:fld id="{2CFE63D7-5B4A-40A4-8FD4-EA63D1010EB7}" type="datetime1">
              <a:rPr lang="pt-BR" smtClean="0"/>
              <a:t>11/09/2023</a:t>
            </a:fld>
            <a:endParaRPr lang="en-US" dirty="0"/>
          </a:p>
        </p:txBody>
      </p:sp>
      <p:sp>
        <p:nvSpPr>
          <p:cNvPr id="6" name="Holder 6"/>
          <p:cNvSpPr>
            <a:spLocks noGrp="1"/>
          </p:cNvSpPr>
          <p:nvPr>
            <p:ph type="sldNum" sz="quarter" idx="7"/>
          </p:nvPr>
        </p:nvSpPr>
        <p:spPr>
          <a:xfrm>
            <a:off x="6583680" y="6377941"/>
            <a:ext cx="210312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t>‹nº›</a:t>
            </a:fld>
            <a:endParaRPr dirty="0"/>
          </a:p>
        </p:txBody>
      </p:sp>
    </p:spTree>
    <p:extLst>
      <p:ext uri="{BB962C8B-B14F-4D97-AF65-F5344CB8AC3E}">
        <p14:creationId xmlns:p14="http://schemas.microsoft.com/office/powerpoint/2010/main" val="10646462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597025" y="56108"/>
            <a:ext cx="5949950" cy="1820333"/>
          </a:xfrm>
          <a:prstGeom prst="rect">
            <a:avLst/>
          </a:prstGeom>
        </p:spPr>
        <p:txBody>
          <a:bodyPr lIns="0" tIns="0" rIns="0" bIns="0"/>
          <a:lstStyle>
            <a:lvl1pPr>
              <a:defRPr sz="3000" b="1" i="0">
                <a:solidFill>
                  <a:schemeClr val="bg1"/>
                </a:solidFill>
                <a:latin typeface="Arial"/>
                <a:cs typeface="Arial"/>
              </a:defRPr>
            </a:lvl1pPr>
          </a:lstStyle>
          <a:p>
            <a:endParaRPr/>
          </a:p>
        </p:txBody>
      </p:sp>
      <p:sp>
        <p:nvSpPr>
          <p:cNvPr id="3" name="Holder 3"/>
          <p:cNvSpPr>
            <a:spLocks noGrp="1"/>
          </p:cNvSpPr>
          <p:nvPr>
            <p:ph type="body" idx="1"/>
          </p:nvPr>
        </p:nvSpPr>
        <p:spPr>
          <a:xfrm>
            <a:off x="956888" y="1834008"/>
            <a:ext cx="7230222" cy="3691467"/>
          </a:xfrm>
          <a:prstGeom prst="rect">
            <a:avLst/>
          </a:prstGeom>
        </p:spPr>
        <p:txBody>
          <a:bodyPr lIns="0" tIns="0" rIns="0" bIns="0"/>
          <a:lstStyle>
            <a:lvl1pPr>
              <a:defRPr sz="1800" b="0" i="0">
                <a:solidFill>
                  <a:schemeClr val="bg1"/>
                </a:solidFill>
                <a:latin typeface="Arial"/>
                <a:cs typeface="Arial"/>
              </a:defRPr>
            </a:lvl1pPr>
          </a:lstStyle>
          <a:p>
            <a:endParaRPr/>
          </a:p>
        </p:txBody>
      </p:sp>
      <p:sp>
        <p:nvSpPr>
          <p:cNvPr id="4" name="Holder 4"/>
          <p:cNvSpPr>
            <a:spLocks noGrp="1"/>
          </p:cNvSpPr>
          <p:nvPr>
            <p:ph type="ftr" sz="quarter" idx="5"/>
          </p:nvPr>
        </p:nvSpPr>
        <p:spPr>
          <a:xfrm>
            <a:off x="3108960" y="6377941"/>
            <a:ext cx="2926080" cy="342900"/>
          </a:xfrm>
          <a:prstGeom prst="rect">
            <a:avLst/>
          </a:prstGeom>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457200" y="6377941"/>
            <a:ext cx="2103120" cy="369332"/>
          </a:xfrm>
          <a:prstGeom prst="rect">
            <a:avLst/>
          </a:prstGeom>
        </p:spPr>
        <p:txBody>
          <a:bodyPr lIns="0" tIns="0" rIns="0" bIns="0"/>
          <a:lstStyle>
            <a:lvl1pPr algn="l">
              <a:defRPr>
                <a:solidFill>
                  <a:schemeClr val="tx1">
                    <a:tint val="75000"/>
                  </a:schemeClr>
                </a:solidFill>
              </a:defRPr>
            </a:lvl1pPr>
          </a:lstStyle>
          <a:p>
            <a:fld id="{A9719147-5557-4D76-A2C3-BF25882771D2}" type="datetime1">
              <a:rPr lang="pt-BR" smtClean="0"/>
              <a:t>11/09/2023</a:t>
            </a:fld>
            <a:endParaRPr lang="en-US" dirty="0"/>
          </a:p>
        </p:txBody>
      </p:sp>
      <p:sp>
        <p:nvSpPr>
          <p:cNvPr id="6" name="Holder 6"/>
          <p:cNvSpPr>
            <a:spLocks noGrp="1"/>
          </p:cNvSpPr>
          <p:nvPr>
            <p:ph type="sldNum" sz="quarter" idx="7"/>
          </p:nvPr>
        </p:nvSpPr>
        <p:spPr>
          <a:xfrm>
            <a:off x="6583680" y="6377941"/>
            <a:ext cx="210312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t>‹nº›</a:t>
            </a:fld>
            <a:endParaRPr dirty="0"/>
          </a:p>
        </p:txBody>
      </p:sp>
    </p:spTree>
    <p:extLst>
      <p:ext uri="{BB962C8B-B14F-4D97-AF65-F5344CB8AC3E}">
        <p14:creationId xmlns:p14="http://schemas.microsoft.com/office/powerpoint/2010/main" val="2853657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16" name="bk object 16"/>
          <p:cNvSpPr/>
          <p:nvPr/>
        </p:nvSpPr>
        <p:spPr>
          <a:xfrm>
            <a:off x="0" y="0"/>
            <a:ext cx="9144000" cy="6858000"/>
          </a:xfrm>
          <a:custGeom>
            <a:avLst/>
            <a:gdLst/>
            <a:ahLst/>
            <a:cxnLst/>
            <a:rect l="l" t="t" r="r" b="b"/>
            <a:pathLst>
              <a:path w="9144000" h="5143500">
                <a:moveTo>
                  <a:pt x="0" y="0"/>
                </a:moveTo>
                <a:lnTo>
                  <a:pt x="9143999" y="0"/>
                </a:lnTo>
                <a:lnTo>
                  <a:pt x="9143999" y="5143499"/>
                </a:lnTo>
                <a:lnTo>
                  <a:pt x="0" y="5143499"/>
                </a:lnTo>
                <a:lnTo>
                  <a:pt x="0" y="0"/>
                </a:lnTo>
                <a:close/>
              </a:path>
            </a:pathLst>
          </a:custGeom>
          <a:solidFill>
            <a:srgbClr val="000000"/>
          </a:solidFill>
        </p:spPr>
        <p:txBody>
          <a:bodyPr wrap="square" lIns="0" tIns="0" rIns="0" bIns="0" rtlCol="0"/>
          <a:lstStyle/>
          <a:p>
            <a:endParaRPr sz="1800" dirty="0"/>
          </a:p>
        </p:txBody>
      </p:sp>
      <p:sp>
        <p:nvSpPr>
          <p:cNvPr id="2" name="Holder 2"/>
          <p:cNvSpPr>
            <a:spLocks noGrp="1"/>
          </p:cNvSpPr>
          <p:nvPr>
            <p:ph type="title"/>
          </p:nvPr>
        </p:nvSpPr>
        <p:spPr>
          <a:xfrm>
            <a:off x="1597025" y="56108"/>
            <a:ext cx="5949950" cy="1820333"/>
          </a:xfrm>
          <a:prstGeom prst="rect">
            <a:avLst/>
          </a:prstGeom>
        </p:spPr>
        <p:txBody>
          <a:bodyPr lIns="0" tIns="0" rIns="0" bIns="0"/>
          <a:lstStyle>
            <a:lvl1pPr>
              <a:defRPr sz="3000" b="1" i="0">
                <a:solidFill>
                  <a:schemeClr val="bg1"/>
                </a:solidFill>
                <a:latin typeface="Arial"/>
                <a:cs typeface="Arial"/>
              </a:defRPr>
            </a:lvl1pPr>
          </a:lstStyle>
          <a:p>
            <a:endParaRPr/>
          </a:p>
        </p:txBody>
      </p:sp>
      <p:sp>
        <p:nvSpPr>
          <p:cNvPr id="3" name="Holder 3"/>
          <p:cNvSpPr>
            <a:spLocks noGrp="1"/>
          </p:cNvSpPr>
          <p:nvPr>
            <p:ph sz="half" idx="2"/>
          </p:nvPr>
        </p:nvSpPr>
        <p:spPr>
          <a:xfrm>
            <a:off x="493476" y="1800417"/>
            <a:ext cx="3801745" cy="184666"/>
          </a:xfrm>
          <a:prstGeom prst="rect">
            <a:avLst/>
          </a:prstGeom>
        </p:spPr>
        <p:txBody>
          <a:bodyPr wrap="square" lIns="0" tIns="0" rIns="0" bIns="0">
            <a:spAutoFit/>
          </a:bodyPr>
          <a:lstStyle>
            <a:lvl1pPr>
              <a:defRPr sz="1200" b="0" i="0">
                <a:solidFill>
                  <a:schemeClr val="bg1"/>
                </a:solidFill>
                <a:latin typeface="Arial"/>
                <a:cs typeface="Arial"/>
              </a:defRPr>
            </a:lvl1pPr>
          </a:lstStyle>
          <a:p>
            <a:endParaRPr/>
          </a:p>
        </p:txBody>
      </p:sp>
      <p:sp>
        <p:nvSpPr>
          <p:cNvPr id="4" name="Holder 4"/>
          <p:cNvSpPr>
            <a:spLocks noGrp="1"/>
          </p:cNvSpPr>
          <p:nvPr>
            <p:ph sz="half" idx="3"/>
          </p:nvPr>
        </p:nvSpPr>
        <p:spPr>
          <a:xfrm>
            <a:off x="4608275" y="1800417"/>
            <a:ext cx="4022725" cy="184666"/>
          </a:xfrm>
          <a:prstGeom prst="rect">
            <a:avLst/>
          </a:prstGeom>
        </p:spPr>
        <p:txBody>
          <a:bodyPr wrap="square" lIns="0" tIns="0" rIns="0" bIns="0">
            <a:spAutoFit/>
          </a:bodyPr>
          <a:lstStyle>
            <a:lvl1pPr>
              <a:defRPr sz="1200" b="0" i="0">
                <a:solidFill>
                  <a:schemeClr val="bg1"/>
                </a:solidFill>
                <a:latin typeface="Arial"/>
                <a:cs typeface="Arial"/>
              </a:defRPr>
            </a:lvl1pPr>
          </a:lstStyle>
          <a:p>
            <a:endParaRPr/>
          </a:p>
        </p:txBody>
      </p:sp>
      <p:sp>
        <p:nvSpPr>
          <p:cNvPr id="5" name="Holder 5"/>
          <p:cNvSpPr>
            <a:spLocks noGrp="1"/>
          </p:cNvSpPr>
          <p:nvPr>
            <p:ph type="ftr" sz="quarter" idx="5"/>
          </p:nvPr>
        </p:nvSpPr>
        <p:spPr>
          <a:xfrm>
            <a:off x="3108960" y="6377941"/>
            <a:ext cx="2926080" cy="342900"/>
          </a:xfrm>
          <a:prstGeom prst="rect">
            <a:avLst/>
          </a:prstGeom>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a:xfrm>
            <a:off x="457200" y="6377941"/>
            <a:ext cx="2103120" cy="369332"/>
          </a:xfrm>
          <a:prstGeom prst="rect">
            <a:avLst/>
          </a:prstGeom>
        </p:spPr>
        <p:txBody>
          <a:bodyPr lIns="0" tIns="0" rIns="0" bIns="0"/>
          <a:lstStyle>
            <a:lvl1pPr algn="l">
              <a:defRPr>
                <a:solidFill>
                  <a:schemeClr val="tx1">
                    <a:tint val="75000"/>
                  </a:schemeClr>
                </a:solidFill>
              </a:defRPr>
            </a:lvl1pPr>
          </a:lstStyle>
          <a:p>
            <a:fld id="{66250340-7104-44A8-88A9-88532CCE9C1C}" type="datetime1">
              <a:rPr lang="pt-BR" smtClean="0"/>
              <a:t>11/09/2023</a:t>
            </a:fld>
            <a:endParaRPr lang="en-US" dirty="0"/>
          </a:p>
        </p:txBody>
      </p:sp>
      <p:sp>
        <p:nvSpPr>
          <p:cNvPr id="7" name="Holder 7"/>
          <p:cNvSpPr>
            <a:spLocks noGrp="1"/>
          </p:cNvSpPr>
          <p:nvPr>
            <p:ph type="sldNum" sz="quarter" idx="7"/>
          </p:nvPr>
        </p:nvSpPr>
        <p:spPr>
          <a:xfrm>
            <a:off x="6583680" y="6377941"/>
            <a:ext cx="210312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t>‹nº›</a:t>
            </a:fld>
            <a:endParaRPr dirty="0"/>
          </a:p>
        </p:txBody>
      </p:sp>
    </p:spTree>
    <p:extLst>
      <p:ext uri="{BB962C8B-B14F-4D97-AF65-F5344CB8AC3E}">
        <p14:creationId xmlns:p14="http://schemas.microsoft.com/office/powerpoint/2010/main" val="41133362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597025" y="56108"/>
            <a:ext cx="5949950" cy="1820333"/>
          </a:xfrm>
          <a:prstGeom prst="rect">
            <a:avLst/>
          </a:prstGeom>
        </p:spPr>
        <p:txBody>
          <a:bodyPr lIns="0" tIns="0" rIns="0" bIns="0"/>
          <a:lstStyle>
            <a:lvl1pPr>
              <a:defRPr sz="3000" b="1" i="0">
                <a:solidFill>
                  <a:schemeClr val="bg1"/>
                </a:solidFill>
                <a:latin typeface="Arial"/>
                <a:cs typeface="Arial"/>
              </a:defRPr>
            </a:lvl1pPr>
          </a:lstStyle>
          <a:p>
            <a:endParaRPr/>
          </a:p>
        </p:txBody>
      </p:sp>
      <p:sp>
        <p:nvSpPr>
          <p:cNvPr id="3" name="Holder 3"/>
          <p:cNvSpPr>
            <a:spLocks noGrp="1"/>
          </p:cNvSpPr>
          <p:nvPr>
            <p:ph type="ftr" sz="quarter" idx="5"/>
          </p:nvPr>
        </p:nvSpPr>
        <p:spPr>
          <a:xfrm>
            <a:off x="3108960" y="6377941"/>
            <a:ext cx="2926080" cy="342900"/>
          </a:xfrm>
          <a:prstGeom prst="rect">
            <a:avLst/>
          </a:prstGeom>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a:xfrm>
            <a:off x="457200" y="6377941"/>
            <a:ext cx="2103120" cy="369332"/>
          </a:xfrm>
          <a:prstGeom prst="rect">
            <a:avLst/>
          </a:prstGeom>
        </p:spPr>
        <p:txBody>
          <a:bodyPr lIns="0" tIns="0" rIns="0" bIns="0"/>
          <a:lstStyle>
            <a:lvl1pPr algn="l">
              <a:defRPr>
                <a:solidFill>
                  <a:schemeClr val="tx1">
                    <a:tint val="75000"/>
                  </a:schemeClr>
                </a:solidFill>
              </a:defRPr>
            </a:lvl1pPr>
          </a:lstStyle>
          <a:p>
            <a:fld id="{D047EA32-7810-48BE-A9BB-EA3D8AA5AD34}" type="datetime1">
              <a:rPr lang="pt-BR" smtClean="0"/>
              <a:t>11/09/2023</a:t>
            </a:fld>
            <a:endParaRPr lang="en-US" dirty="0"/>
          </a:p>
        </p:txBody>
      </p:sp>
      <p:sp>
        <p:nvSpPr>
          <p:cNvPr id="5" name="Holder 5"/>
          <p:cNvSpPr>
            <a:spLocks noGrp="1"/>
          </p:cNvSpPr>
          <p:nvPr>
            <p:ph type="sldNum" sz="quarter" idx="7"/>
          </p:nvPr>
        </p:nvSpPr>
        <p:spPr>
          <a:xfrm>
            <a:off x="6583680" y="6377941"/>
            <a:ext cx="210312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t>‹nº›</a:t>
            </a:fld>
            <a:endParaRPr dirty="0"/>
          </a:p>
        </p:txBody>
      </p:sp>
    </p:spTree>
    <p:extLst>
      <p:ext uri="{BB962C8B-B14F-4D97-AF65-F5344CB8AC3E}">
        <p14:creationId xmlns:p14="http://schemas.microsoft.com/office/powerpoint/2010/main" val="15276502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3108960" y="6377941"/>
            <a:ext cx="2926080" cy="342900"/>
          </a:xfrm>
          <a:prstGeom prst="rect">
            <a:avLst/>
          </a:prstGeom>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a:xfrm>
            <a:off x="457200" y="6377941"/>
            <a:ext cx="2103120" cy="369332"/>
          </a:xfrm>
          <a:prstGeom prst="rect">
            <a:avLst/>
          </a:prstGeom>
        </p:spPr>
        <p:txBody>
          <a:bodyPr lIns="0" tIns="0" rIns="0" bIns="0"/>
          <a:lstStyle>
            <a:lvl1pPr algn="l">
              <a:defRPr>
                <a:solidFill>
                  <a:schemeClr val="tx1">
                    <a:tint val="75000"/>
                  </a:schemeClr>
                </a:solidFill>
              </a:defRPr>
            </a:lvl1pPr>
          </a:lstStyle>
          <a:p>
            <a:fld id="{7C28E9E9-B91F-400E-BE43-87BB4B5C6F4E}" type="datetime1">
              <a:rPr lang="pt-BR" smtClean="0"/>
              <a:t>11/09/2023</a:t>
            </a:fld>
            <a:endParaRPr lang="en-US" dirty="0"/>
          </a:p>
        </p:txBody>
      </p:sp>
      <p:sp>
        <p:nvSpPr>
          <p:cNvPr id="4" name="Holder 4"/>
          <p:cNvSpPr>
            <a:spLocks noGrp="1"/>
          </p:cNvSpPr>
          <p:nvPr>
            <p:ph type="sldNum" sz="quarter" idx="7"/>
          </p:nvPr>
        </p:nvSpPr>
        <p:spPr>
          <a:xfrm>
            <a:off x="6583680" y="6377941"/>
            <a:ext cx="210312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t>‹nº›</a:t>
            </a:fld>
            <a:endParaRPr dirty="0"/>
          </a:p>
        </p:txBody>
      </p:sp>
    </p:spTree>
    <p:extLst>
      <p:ext uri="{BB962C8B-B14F-4D97-AF65-F5344CB8AC3E}">
        <p14:creationId xmlns:p14="http://schemas.microsoft.com/office/powerpoint/2010/main" val="40048628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9"/>
            <a:ext cx="7772400" cy="1470025"/>
          </a:xfrm>
          <a:prstGeom prst="rect">
            <a:avLst/>
          </a:prstGeom>
        </p:spPr>
        <p:txBody>
          <a:bodyPr/>
          <a:lstStyle/>
          <a:p>
            <a:r>
              <a:rPr lang="pt-BR"/>
              <a:t>Clique para editar o título mestre</a:t>
            </a:r>
          </a:p>
        </p:txBody>
      </p:sp>
      <p:sp>
        <p:nvSpPr>
          <p:cNvPr id="3" name="Subtítulo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p>
        </p:txBody>
      </p:sp>
      <p:sp>
        <p:nvSpPr>
          <p:cNvPr id="4" name="Espaço Reservado para Data 3"/>
          <p:cNvSpPr>
            <a:spLocks noGrp="1"/>
          </p:cNvSpPr>
          <p:nvPr>
            <p:ph type="dt" sz="half" idx="10"/>
          </p:nvPr>
        </p:nvSpPr>
        <p:spPr>
          <a:xfrm>
            <a:off x="457200" y="6356352"/>
            <a:ext cx="2133600" cy="365125"/>
          </a:xfrm>
          <a:prstGeom prst="rect">
            <a:avLst/>
          </a:prstGeom>
        </p:spPr>
        <p:txBody>
          <a:bodyPr/>
          <a:lstStyle/>
          <a:p>
            <a:fld id="{A9E773EA-BFD5-41D4-8CCD-2C9F67DAB481}" type="datetime1">
              <a:rPr lang="pt-BR" smtClean="0"/>
              <a:t>11/09/2023</a:t>
            </a:fld>
            <a:endParaRPr lang="pt-BR" dirty="0"/>
          </a:p>
        </p:txBody>
      </p:sp>
      <p:sp>
        <p:nvSpPr>
          <p:cNvPr id="5" name="Espaço Reservado para Rodapé 4"/>
          <p:cNvSpPr>
            <a:spLocks noGrp="1"/>
          </p:cNvSpPr>
          <p:nvPr>
            <p:ph type="ftr" sz="quarter" idx="11"/>
          </p:nvPr>
        </p:nvSpPr>
        <p:spPr>
          <a:xfrm>
            <a:off x="3124200" y="6356352"/>
            <a:ext cx="2895600" cy="365125"/>
          </a:xfrm>
          <a:prstGeom prst="rect">
            <a:avLst/>
          </a:prstGeom>
        </p:spPr>
        <p:txBody>
          <a:bodyPr/>
          <a:lstStyle/>
          <a:p>
            <a:endParaRPr lang="pt-BR" dirty="0"/>
          </a:p>
        </p:txBody>
      </p:sp>
      <p:sp>
        <p:nvSpPr>
          <p:cNvPr id="6" name="Espaço Reservado para Número de Slide 5"/>
          <p:cNvSpPr>
            <a:spLocks noGrp="1"/>
          </p:cNvSpPr>
          <p:nvPr>
            <p:ph type="sldNum" sz="quarter" idx="12"/>
          </p:nvPr>
        </p:nvSpPr>
        <p:spPr>
          <a:xfrm>
            <a:off x="6553200" y="6356352"/>
            <a:ext cx="2133600" cy="365125"/>
          </a:xfrm>
          <a:prstGeom prst="rect">
            <a:avLst/>
          </a:prstGeom>
        </p:spPr>
        <p:txBody>
          <a:bodyPr/>
          <a:lstStyle/>
          <a:p>
            <a:fld id="{CF973526-B948-4FC3-A3E9-C3059ABF8362}" type="slidenum">
              <a:rPr lang="pt-BR" smtClean="0"/>
              <a:t>‹nº›</a:t>
            </a:fld>
            <a:endParaRPr lang="pt-BR" dirty="0"/>
          </a:p>
        </p:txBody>
      </p:sp>
    </p:spTree>
    <p:extLst>
      <p:ext uri="{BB962C8B-B14F-4D97-AF65-F5344CB8AC3E}">
        <p14:creationId xmlns:p14="http://schemas.microsoft.com/office/powerpoint/2010/main" val="4204764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28F8DB-4BFC-C27B-95E9-DF259529D58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8B1C91E0-FF65-7379-0A85-203A6688B8FD}"/>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5C3C6F8-0743-A277-3801-86C8CD44FCC6}"/>
              </a:ext>
            </a:extLst>
          </p:cNvPr>
          <p:cNvSpPr>
            <a:spLocks noGrp="1"/>
          </p:cNvSpPr>
          <p:nvPr>
            <p:ph type="dt" sz="half" idx="10"/>
          </p:nvPr>
        </p:nvSpPr>
        <p:spPr/>
        <p:txBody>
          <a:bodyPr/>
          <a:lstStyle/>
          <a:p>
            <a:fld id="{DAA7C8B6-CF57-4A95-AF6C-A77E6C230ED3}" type="datetime1">
              <a:rPr lang="pt-BR" smtClean="0"/>
              <a:t>11/09/2023</a:t>
            </a:fld>
            <a:endParaRPr lang="pt-BR"/>
          </a:p>
        </p:txBody>
      </p:sp>
      <p:sp>
        <p:nvSpPr>
          <p:cNvPr id="5" name="Espaço Reservado para Rodapé 4">
            <a:extLst>
              <a:ext uri="{FF2B5EF4-FFF2-40B4-BE49-F238E27FC236}">
                <a16:creationId xmlns:a16="http://schemas.microsoft.com/office/drawing/2014/main" id="{BA1E6577-222D-2179-BA05-00B4C717F872}"/>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17225878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ogo + Blac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7893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E410D6-C8DC-901D-7FD5-DCD23B872F78}"/>
              </a:ext>
            </a:extLst>
          </p:cNvPr>
          <p:cNvSpPr>
            <a:spLocks noGrp="1"/>
          </p:cNvSpPr>
          <p:nvPr>
            <p:ph type="title"/>
          </p:nvPr>
        </p:nvSpPr>
        <p:spPr>
          <a:xfrm>
            <a:off x="623888" y="1709738"/>
            <a:ext cx="78867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DEE404F0-B42A-5F6B-47AB-77B51F85CED1}"/>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DE90AB31-2857-01B1-816A-929E4100F766}"/>
              </a:ext>
            </a:extLst>
          </p:cNvPr>
          <p:cNvSpPr>
            <a:spLocks noGrp="1"/>
          </p:cNvSpPr>
          <p:nvPr>
            <p:ph type="dt" sz="half" idx="10"/>
          </p:nvPr>
        </p:nvSpPr>
        <p:spPr/>
        <p:txBody>
          <a:bodyPr/>
          <a:lstStyle/>
          <a:p>
            <a:fld id="{34D50989-24C8-4023-9B0D-A6D249548FD9}" type="datetime1">
              <a:rPr lang="pt-BR" smtClean="0"/>
              <a:t>11/09/2023</a:t>
            </a:fld>
            <a:endParaRPr lang="pt-BR"/>
          </a:p>
        </p:txBody>
      </p:sp>
      <p:sp>
        <p:nvSpPr>
          <p:cNvPr id="5" name="Espaço Reservado para Rodapé 4">
            <a:extLst>
              <a:ext uri="{FF2B5EF4-FFF2-40B4-BE49-F238E27FC236}">
                <a16:creationId xmlns:a16="http://schemas.microsoft.com/office/drawing/2014/main" id="{3374D29E-A6A5-6CEC-3CBA-E804CA4574B7}"/>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318960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D71CD7-47BB-DBF2-5A89-38D337CD1076}"/>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508DD532-9B14-D558-3496-5F85A239ECEC}"/>
              </a:ext>
            </a:extLst>
          </p:cNvPr>
          <p:cNvSpPr>
            <a:spLocks noGrp="1"/>
          </p:cNvSpPr>
          <p:nvPr>
            <p:ph sz="half" idx="1"/>
          </p:nvPr>
        </p:nvSpPr>
        <p:spPr>
          <a:xfrm>
            <a:off x="628650" y="1825625"/>
            <a:ext cx="386715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822964AC-1D50-5342-4AD9-CF4A7C324DD9}"/>
              </a:ext>
            </a:extLst>
          </p:cNvPr>
          <p:cNvSpPr>
            <a:spLocks noGrp="1"/>
          </p:cNvSpPr>
          <p:nvPr>
            <p:ph sz="half" idx="2"/>
          </p:nvPr>
        </p:nvSpPr>
        <p:spPr>
          <a:xfrm>
            <a:off x="4648200" y="1825625"/>
            <a:ext cx="386715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49D74AA2-F851-8F8B-3E0F-A7AA25475F44}"/>
              </a:ext>
            </a:extLst>
          </p:cNvPr>
          <p:cNvSpPr>
            <a:spLocks noGrp="1"/>
          </p:cNvSpPr>
          <p:nvPr>
            <p:ph type="dt" sz="half" idx="10"/>
          </p:nvPr>
        </p:nvSpPr>
        <p:spPr/>
        <p:txBody>
          <a:bodyPr/>
          <a:lstStyle/>
          <a:p>
            <a:fld id="{8D9BC96A-9776-4585-A439-BC9E2DA226C1}" type="datetime1">
              <a:rPr lang="pt-BR" smtClean="0"/>
              <a:t>11/09/2023</a:t>
            </a:fld>
            <a:endParaRPr lang="pt-BR"/>
          </a:p>
        </p:txBody>
      </p:sp>
      <p:sp>
        <p:nvSpPr>
          <p:cNvPr id="6" name="Espaço Reservado para Rodapé 5">
            <a:extLst>
              <a:ext uri="{FF2B5EF4-FFF2-40B4-BE49-F238E27FC236}">
                <a16:creationId xmlns:a16="http://schemas.microsoft.com/office/drawing/2014/main" id="{C5BF9B63-A1C5-EDA1-7D82-71ADB98F054A}"/>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89147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222608-86B5-FD3C-BAAF-9D0FFCC5799D}"/>
              </a:ext>
            </a:extLst>
          </p:cNvPr>
          <p:cNvSpPr>
            <a:spLocks noGrp="1"/>
          </p:cNvSpPr>
          <p:nvPr>
            <p:ph type="title"/>
          </p:nvPr>
        </p:nvSpPr>
        <p:spPr>
          <a:xfrm>
            <a:off x="630238" y="365125"/>
            <a:ext cx="78867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F7845CF9-729C-FDAD-947C-75DF6CCC56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FFD4DBAB-89B4-8D7A-FAA7-5F78E2AEE4D0}"/>
              </a:ext>
            </a:extLst>
          </p:cNvPr>
          <p:cNvSpPr>
            <a:spLocks noGrp="1"/>
          </p:cNvSpPr>
          <p:nvPr>
            <p:ph sz="half" idx="2"/>
          </p:nvPr>
        </p:nvSpPr>
        <p:spPr>
          <a:xfrm>
            <a:off x="630238" y="2505075"/>
            <a:ext cx="386873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9F1325C0-FEC8-144F-2860-660D11E6282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6A429DD8-6C80-F443-4A47-F051496C42C0}"/>
              </a:ext>
            </a:extLst>
          </p:cNvPr>
          <p:cNvSpPr>
            <a:spLocks noGrp="1"/>
          </p:cNvSpPr>
          <p:nvPr>
            <p:ph sz="quarter" idx="4"/>
          </p:nvPr>
        </p:nvSpPr>
        <p:spPr>
          <a:xfrm>
            <a:off x="4629150" y="2505075"/>
            <a:ext cx="38877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526DCCCE-64BE-65DD-678A-3D5CFBFD8CE2}"/>
              </a:ext>
            </a:extLst>
          </p:cNvPr>
          <p:cNvSpPr>
            <a:spLocks noGrp="1"/>
          </p:cNvSpPr>
          <p:nvPr>
            <p:ph type="dt" sz="half" idx="10"/>
          </p:nvPr>
        </p:nvSpPr>
        <p:spPr/>
        <p:txBody>
          <a:bodyPr/>
          <a:lstStyle/>
          <a:p>
            <a:fld id="{7D12BE36-2922-4567-BD67-201EFA21BF6D}" type="datetime1">
              <a:rPr lang="pt-BR" smtClean="0"/>
              <a:t>11/09/2023</a:t>
            </a:fld>
            <a:endParaRPr lang="pt-BR"/>
          </a:p>
        </p:txBody>
      </p:sp>
      <p:sp>
        <p:nvSpPr>
          <p:cNvPr id="8" name="Espaço Reservado para Rodapé 7">
            <a:extLst>
              <a:ext uri="{FF2B5EF4-FFF2-40B4-BE49-F238E27FC236}">
                <a16:creationId xmlns:a16="http://schemas.microsoft.com/office/drawing/2014/main" id="{5BEBF7CB-82C8-0901-57BD-348BE3B4C462}"/>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2327402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614D30-D5C9-02EE-6036-F2944F34C32C}"/>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FFCEB696-0BCC-C487-025E-427827E1C2E8}"/>
              </a:ext>
            </a:extLst>
          </p:cNvPr>
          <p:cNvSpPr>
            <a:spLocks noGrp="1"/>
          </p:cNvSpPr>
          <p:nvPr>
            <p:ph type="dt" sz="half" idx="10"/>
          </p:nvPr>
        </p:nvSpPr>
        <p:spPr/>
        <p:txBody>
          <a:bodyPr/>
          <a:lstStyle/>
          <a:p>
            <a:fld id="{E5B462A9-4B1E-4013-BFB1-FC92225AC2F2}" type="datetime1">
              <a:rPr lang="pt-BR" smtClean="0"/>
              <a:t>11/09/2023</a:t>
            </a:fld>
            <a:endParaRPr lang="pt-BR"/>
          </a:p>
        </p:txBody>
      </p:sp>
      <p:sp>
        <p:nvSpPr>
          <p:cNvPr id="4" name="Espaço Reservado para Rodapé 3">
            <a:extLst>
              <a:ext uri="{FF2B5EF4-FFF2-40B4-BE49-F238E27FC236}">
                <a16:creationId xmlns:a16="http://schemas.microsoft.com/office/drawing/2014/main" id="{D668A590-A783-C45C-9CAB-CF65966E1514}"/>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1939715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73707019-9871-ECAE-B1F2-5C576FB51059}"/>
              </a:ext>
            </a:extLst>
          </p:cNvPr>
          <p:cNvSpPr>
            <a:spLocks noGrp="1"/>
          </p:cNvSpPr>
          <p:nvPr>
            <p:ph type="dt" sz="half" idx="10"/>
          </p:nvPr>
        </p:nvSpPr>
        <p:spPr/>
        <p:txBody>
          <a:bodyPr/>
          <a:lstStyle/>
          <a:p>
            <a:fld id="{D0E6EC7A-67E7-4978-9BAE-C8F82A40B13B}" type="datetime1">
              <a:rPr lang="pt-BR" smtClean="0"/>
              <a:t>11/09/2023</a:t>
            </a:fld>
            <a:endParaRPr lang="pt-BR"/>
          </a:p>
        </p:txBody>
      </p:sp>
      <p:sp>
        <p:nvSpPr>
          <p:cNvPr id="3" name="Espaço Reservado para Rodapé 2">
            <a:extLst>
              <a:ext uri="{FF2B5EF4-FFF2-40B4-BE49-F238E27FC236}">
                <a16:creationId xmlns:a16="http://schemas.microsoft.com/office/drawing/2014/main" id="{8BC33DF0-4FA4-2244-DF0B-C07F4393E7CC}"/>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3079862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E52987-1598-C408-632B-C1F899BF0D49}"/>
              </a:ext>
            </a:extLst>
          </p:cNvPr>
          <p:cNvSpPr>
            <a:spLocks noGrp="1"/>
          </p:cNvSpPr>
          <p:nvPr>
            <p:ph type="title"/>
          </p:nvPr>
        </p:nvSpPr>
        <p:spPr>
          <a:xfrm>
            <a:off x="630238" y="457200"/>
            <a:ext cx="2949575"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C575A4E3-B041-7DA8-FE56-EAB90F89846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D00238CE-64B4-EAF3-613E-0E9648F10C6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24D8C9F7-077D-8E57-6886-638B4098D864}"/>
              </a:ext>
            </a:extLst>
          </p:cNvPr>
          <p:cNvSpPr>
            <a:spLocks noGrp="1"/>
          </p:cNvSpPr>
          <p:nvPr>
            <p:ph type="dt" sz="half" idx="10"/>
          </p:nvPr>
        </p:nvSpPr>
        <p:spPr/>
        <p:txBody>
          <a:bodyPr/>
          <a:lstStyle/>
          <a:p>
            <a:fld id="{6E085A4E-80B8-47DD-9D9B-8E1B205CBB30}" type="datetime1">
              <a:rPr lang="pt-BR" smtClean="0"/>
              <a:t>11/09/2023</a:t>
            </a:fld>
            <a:endParaRPr lang="pt-BR"/>
          </a:p>
        </p:txBody>
      </p:sp>
      <p:sp>
        <p:nvSpPr>
          <p:cNvPr id="6" name="Espaço Reservado para Rodapé 5">
            <a:extLst>
              <a:ext uri="{FF2B5EF4-FFF2-40B4-BE49-F238E27FC236}">
                <a16:creationId xmlns:a16="http://schemas.microsoft.com/office/drawing/2014/main" id="{D27537BC-370C-9886-C056-C5C92C8E5EDD}"/>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4084736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3AAF15-8A6E-B125-F4EF-86E5730DE83A}"/>
              </a:ext>
            </a:extLst>
          </p:cNvPr>
          <p:cNvSpPr>
            <a:spLocks noGrp="1"/>
          </p:cNvSpPr>
          <p:nvPr>
            <p:ph type="title"/>
          </p:nvPr>
        </p:nvSpPr>
        <p:spPr>
          <a:xfrm>
            <a:off x="630238" y="457200"/>
            <a:ext cx="2949575"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6CDBF1DF-3904-D04A-5880-ABA7C7A93D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51602EE0-BB41-4BE7-015E-B7A274588E8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8187720A-2C76-D086-3DA8-BEB7E1FF4DC7}"/>
              </a:ext>
            </a:extLst>
          </p:cNvPr>
          <p:cNvSpPr>
            <a:spLocks noGrp="1"/>
          </p:cNvSpPr>
          <p:nvPr>
            <p:ph type="dt" sz="half" idx="10"/>
          </p:nvPr>
        </p:nvSpPr>
        <p:spPr/>
        <p:txBody>
          <a:bodyPr/>
          <a:lstStyle/>
          <a:p>
            <a:fld id="{F4E9A02C-D9AD-4B8C-9B93-B0980E8E86EB}" type="datetime1">
              <a:rPr lang="pt-BR" smtClean="0"/>
              <a:t>11/09/2023</a:t>
            </a:fld>
            <a:endParaRPr lang="pt-BR"/>
          </a:p>
        </p:txBody>
      </p:sp>
      <p:sp>
        <p:nvSpPr>
          <p:cNvPr id="6" name="Espaço Reservado para Rodapé 5">
            <a:extLst>
              <a:ext uri="{FF2B5EF4-FFF2-40B4-BE49-F238E27FC236}">
                <a16:creationId xmlns:a16="http://schemas.microsoft.com/office/drawing/2014/main" id="{EF695283-F022-01DD-66A6-636B27C772D8}"/>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374463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10" Type="http://schemas.openxmlformats.org/officeDocument/2006/relationships/image" Target="../media/image5.png"/><Relationship Id="rId4" Type="http://schemas.openxmlformats.org/officeDocument/2006/relationships/slideLayout" Target="../slideLayouts/slideLayout17.xml"/><Relationship Id="rId9"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800E7B77-23AE-E419-BDAC-01319A2B7D62}"/>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40896000-103C-CF5B-6F3E-A929FC1A2C3C}"/>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a:extLst>
              <a:ext uri="{FF2B5EF4-FFF2-40B4-BE49-F238E27FC236}">
                <a16:creationId xmlns:a16="http://schemas.microsoft.com/office/drawing/2014/main" id="{0075BF3A-4999-F5AE-0968-C152D038E614}"/>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2762D0-3A59-4B14-83BA-8E0FC8A60AB1}" type="datetime1">
              <a:rPr lang="pt-BR" smtClean="0"/>
              <a:t>11/09/2023</a:t>
            </a:fld>
            <a:endParaRPr lang="pt-BR"/>
          </a:p>
        </p:txBody>
      </p:sp>
      <p:sp>
        <p:nvSpPr>
          <p:cNvPr id="5" name="Espaço Reservado para Rodapé 4">
            <a:extLst>
              <a:ext uri="{FF2B5EF4-FFF2-40B4-BE49-F238E27FC236}">
                <a16:creationId xmlns:a16="http://schemas.microsoft.com/office/drawing/2014/main" id="{5F41B95A-F9F4-5C51-B984-BA4D32A90FB2}"/>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pic>
        <p:nvPicPr>
          <p:cNvPr id="7" name="Picture 16">
            <a:extLst>
              <a:ext uri="{FF2B5EF4-FFF2-40B4-BE49-F238E27FC236}">
                <a16:creationId xmlns:a16="http://schemas.microsoft.com/office/drawing/2014/main" id="{8A0A733A-2FB3-CDE1-495E-B932F4AA77D5}"/>
              </a:ext>
            </a:extLst>
          </p:cNvPr>
          <p:cNvPicPr>
            <a:picLocks noChangeAspect="1"/>
          </p:cNvPicPr>
          <p:nvPr userDrawn="1"/>
        </p:nvPicPr>
        <p:blipFill>
          <a:blip r:embed="rId15" cstate="print"/>
          <a:stretch>
            <a:fillRect/>
          </a:stretch>
        </p:blipFill>
        <p:spPr>
          <a:xfrm>
            <a:off x="7829017" y="329329"/>
            <a:ext cx="997107" cy="272893"/>
          </a:xfrm>
          <a:prstGeom prst="rect">
            <a:avLst/>
          </a:prstGeom>
        </p:spPr>
      </p:pic>
      <p:sp>
        <p:nvSpPr>
          <p:cNvPr id="8" name="Rectangle 13">
            <a:extLst>
              <a:ext uri="{FF2B5EF4-FFF2-40B4-BE49-F238E27FC236}">
                <a16:creationId xmlns:a16="http://schemas.microsoft.com/office/drawing/2014/main" id="{8F3A294C-1A0B-E930-21AE-3E6E21ADE64F}"/>
              </a:ext>
            </a:extLst>
          </p:cNvPr>
          <p:cNvSpPr/>
          <p:nvPr userDrawn="1"/>
        </p:nvSpPr>
        <p:spPr>
          <a:xfrm>
            <a:off x="8354334" y="6165304"/>
            <a:ext cx="789666" cy="410186"/>
          </a:xfrm>
          <a:prstGeom prst="rect">
            <a:avLst/>
          </a:prstGeom>
          <a:solidFill>
            <a:srgbClr val="F026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fld id="{CDC200F1-90C5-466D-872D-66C0CA0CF328}" type="slidenum">
              <a:rPr lang="pt-BR" smtClean="0"/>
              <a:pPr/>
              <a:t>‹nº›</a:t>
            </a:fld>
            <a:endParaRPr lang="en-US" dirty="0"/>
          </a:p>
        </p:txBody>
      </p:sp>
      <p:sp>
        <p:nvSpPr>
          <p:cNvPr id="9" name="Rectangle 10">
            <a:extLst>
              <a:ext uri="{FF2B5EF4-FFF2-40B4-BE49-F238E27FC236}">
                <a16:creationId xmlns:a16="http://schemas.microsoft.com/office/drawing/2014/main" id="{84478587-7D14-8988-4815-A66980D5D058}"/>
              </a:ext>
            </a:extLst>
          </p:cNvPr>
          <p:cNvSpPr/>
          <p:nvPr userDrawn="1"/>
        </p:nvSpPr>
        <p:spPr>
          <a:xfrm>
            <a:off x="0" y="6525344"/>
            <a:ext cx="2445026" cy="327285"/>
          </a:xfrm>
          <a:prstGeom prst="rect">
            <a:avLst/>
          </a:prstGeom>
          <a:solidFill>
            <a:srgbClr val="F026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75990633"/>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9" name="Picture 6"/>
          <p:cNvPicPr>
            <a:picLocks noChangeAspect="1"/>
          </p:cNvPicPr>
          <p:nvPr userDrawn="1"/>
        </p:nvPicPr>
        <p:blipFill>
          <a:blip r:embed="rId9"/>
          <a:stretch>
            <a:fillRect/>
          </a:stretch>
        </p:blipFill>
        <p:spPr>
          <a:xfrm>
            <a:off x="0" y="2"/>
            <a:ext cx="9144000" cy="6864351"/>
          </a:xfrm>
          <a:prstGeom prst="rect">
            <a:avLst/>
          </a:prstGeom>
        </p:spPr>
      </p:pic>
      <p:pic>
        <p:nvPicPr>
          <p:cNvPr id="8" name="Imagem 7"/>
          <p:cNvPicPr>
            <a:picLocks noChangeAspect="1"/>
          </p:cNvPicPr>
          <p:nvPr userDrawn="1"/>
        </p:nvPicPr>
        <p:blipFill rotWithShape="1">
          <a:blip r:embed="rId10" cstate="print">
            <a:extLst>
              <a:ext uri="{28A0092B-C50C-407E-A947-70E740481C1C}">
                <a14:useLocalDpi xmlns:a14="http://schemas.microsoft.com/office/drawing/2010/main"/>
              </a:ext>
            </a:extLst>
          </a:blip>
          <a:srcRect l="-10475" t="-31201" b="-62954"/>
          <a:stretch/>
        </p:blipFill>
        <p:spPr>
          <a:xfrm>
            <a:off x="8382001" y="279400"/>
            <a:ext cx="533399" cy="304799"/>
          </a:xfrm>
          <a:prstGeom prst="rect">
            <a:avLst/>
          </a:prstGeom>
        </p:spPr>
      </p:pic>
    </p:spTree>
    <p:extLst>
      <p:ext uri="{BB962C8B-B14F-4D97-AF65-F5344CB8AC3E}">
        <p14:creationId xmlns:p14="http://schemas.microsoft.com/office/powerpoint/2010/main" val="4800732"/>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24.jpeg"/></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hyperlink" Target="https://www.tinkercad.com/things/22NvqRlH8Yb" TargetMode="External"/><Relationship Id="rId2" Type="http://schemas.openxmlformats.org/officeDocument/2006/relationships/image" Target="../media/image27.gif"/><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0.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gif"/><Relationship Id="rId1" Type="http://schemas.openxmlformats.org/officeDocument/2006/relationships/slideLayout" Target="../slideLayouts/slideLayout12.xml"/><Relationship Id="rId4" Type="http://schemas.openxmlformats.org/officeDocument/2006/relationships/hyperlink" Target="https://www.tinkercad.com/things/6O2xPzpq9QD"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99E2FC07-A5E7-004D-AF47-CA34106B587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6200" y="837363"/>
            <a:ext cx="9135541" cy="5138742"/>
          </a:xfrm>
          <a:prstGeom prst="rect">
            <a:avLst/>
          </a:prstGeom>
        </p:spPr>
      </p:pic>
      <p:pic>
        <p:nvPicPr>
          <p:cNvPr id="7" name="Imagem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69542" y="2997941"/>
            <a:ext cx="3204916" cy="862123"/>
          </a:xfrm>
          <a:prstGeom prst="rect">
            <a:avLst/>
          </a:prstGeom>
        </p:spPr>
      </p:pic>
    </p:spTree>
    <p:extLst>
      <p:ext uri="{BB962C8B-B14F-4D97-AF65-F5344CB8AC3E}">
        <p14:creationId xmlns:p14="http://schemas.microsoft.com/office/powerpoint/2010/main" val="2497679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7079704"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Divisor de Tensão com Resistores</a:t>
            </a:r>
          </a:p>
        </p:txBody>
      </p:sp>
      <p:grpSp>
        <p:nvGrpSpPr>
          <p:cNvPr id="5" name="Group 3">
            <a:extLst>
              <a:ext uri="{FF2B5EF4-FFF2-40B4-BE49-F238E27FC236}">
                <a16:creationId xmlns:a16="http://schemas.microsoft.com/office/drawing/2014/main" id="{951C5770-2464-088A-B7A3-9ECD7098EFBA}"/>
              </a:ext>
            </a:extLst>
          </p:cNvPr>
          <p:cNvGrpSpPr/>
          <p:nvPr/>
        </p:nvGrpSpPr>
        <p:grpSpPr>
          <a:xfrm>
            <a:off x="323528" y="1124743"/>
            <a:ext cx="5904655" cy="2160241"/>
            <a:chOff x="638714" y="3080501"/>
            <a:chExt cx="8528573" cy="3168353"/>
          </a:xfrm>
        </p:grpSpPr>
        <p:sp>
          <p:nvSpPr>
            <p:cNvPr id="6" name="Rectangle 66">
              <a:extLst>
                <a:ext uri="{FF2B5EF4-FFF2-40B4-BE49-F238E27FC236}">
                  <a16:creationId xmlns:a16="http://schemas.microsoft.com/office/drawing/2014/main" id="{34891F7B-D1CF-A7B0-85FA-D7101B83DEC4}"/>
                </a:ext>
              </a:extLst>
            </p:cNvPr>
            <p:cNvSpPr>
              <a:spLocks/>
            </p:cNvSpPr>
            <p:nvPr/>
          </p:nvSpPr>
          <p:spPr bwMode="auto">
            <a:xfrm>
              <a:off x="1378422" y="3083255"/>
              <a:ext cx="7788865" cy="316559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rIns="432000" rtlCol="0" anchor="ctr">
              <a:noAutofit/>
            </a:bodyPr>
            <a:lstStyle/>
            <a:p>
              <a:pPr marL="0" indent="0">
                <a:buNone/>
              </a:pPr>
              <a:r>
                <a:rPr lang="pt-BR" b="0" i="0" dirty="0">
                  <a:solidFill>
                    <a:schemeClr val="tx1"/>
                  </a:solidFill>
                  <a:effectLst/>
                  <a:latin typeface="Gotham HTF"/>
                </a:rPr>
                <a:t>A divisão de tensão com resistores é um princípio fundamental na eletrônica que permite obter tensões proporcionais em diferentes pontos de um circuito. Esse princípio é baseado na Lei de Ohm, que estabelece a relação entre a corrente elétrica, a resistência e a tensão em um circuito.</a:t>
              </a:r>
              <a:endParaRPr lang="pt-BR" b="1" dirty="0">
                <a:solidFill>
                  <a:schemeClr val="tx1"/>
                </a:solidFill>
                <a:latin typeface="Gotham HTF"/>
              </a:endParaRPr>
            </a:p>
          </p:txBody>
        </p:sp>
        <p:sp>
          <p:nvSpPr>
            <p:cNvPr id="7" name="Pentagon 19">
              <a:extLst>
                <a:ext uri="{FF2B5EF4-FFF2-40B4-BE49-F238E27FC236}">
                  <a16:creationId xmlns:a16="http://schemas.microsoft.com/office/drawing/2014/main" id="{6CA9FAC3-2346-320B-4063-B60B913FB2D0}"/>
                </a:ext>
              </a:extLst>
            </p:cNvPr>
            <p:cNvSpPr/>
            <p:nvPr/>
          </p:nvSpPr>
          <p:spPr bwMode="auto">
            <a:xfrm>
              <a:off x="638714" y="3080501"/>
              <a:ext cx="1088601" cy="3165599"/>
            </a:xfrm>
            <a:prstGeom prst="homePlate">
              <a:avLst>
                <a:gd name="adj" fmla="val 27321"/>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pt-BR" sz="1900" b="1" kern="0" dirty="0">
                <a:solidFill>
                  <a:schemeClr val="tx1"/>
                </a:solidFill>
                <a:latin typeface="Gotham HTF"/>
              </a:endParaRPr>
            </a:p>
          </p:txBody>
        </p:sp>
      </p:grpSp>
      <p:pic>
        <p:nvPicPr>
          <p:cNvPr id="4098" name="Picture 2" descr="tensão-corrente-e-resistência-elétrica-Lei-de-Ohm-06">
            <a:extLst>
              <a:ext uri="{FF2B5EF4-FFF2-40B4-BE49-F238E27FC236}">
                <a16:creationId xmlns:a16="http://schemas.microsoft.com/office/drawing/2014/main" id="{F517F4F1-7527-3898-971C-FB0EA15787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1164728"/>
            <a:ext cx="1905000" cy="14001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27603424-C957-6A4A-3EB8-BEC701C699AB}"/>
                  </a:ext>
                </a:extLst>
              </p:cNvPr>
              <p:cNvSpPr txBox="1"/>
              <p:nvPr/>
            </p:nvSpPr>
            <p:spPr>
              <a:xfrm>
                <a:off x="6228183" y="2564903"/>
                <a:ext cx="2697089" cy="5741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pt-BR" sz="2000" dirty="0" smtClean="0">
                          <a:latin typeface="Gotham HTF"/>
                        </a:rPr>
                        <m:t>Lei</m:t>
                      </m:r>
                      <m:r>
                        <m:rPr>
                          <m:nor/>
                        </m:rPr>
                        <a:rPr lang="pt-BR" sz="2000" dirty="0" smtClean="0">
                          <a:latin typeface="Gotham HTF"/>
                        </a:rPr>
                        <m:t> </m:t>
                      </m:r>
                      <m:r>
                        <m:rPr>
                          <m:nor/>
                        </m:rPr>
                        <a:rPr lang="pt-BR" sz="2000" dirty="0" smtClean="0">
                          <a:latin typeface="Gotham HTF"/>
                        </a:rPr>
                        <m:t>de</m:t>
                      </m:r>
                      <m:r>
                        <m:rPr>
                          <m:nor/>
                        </m:rPr>
                        <a:rPr lang="pt-BR" sz="2000" dirty="0" smtClean="0">
                          <a:latin typeface="Gotham HTF"/>
                        </a:rPr>
                        <m:t> </m:t>
                      </m:r>
                      <m:r>
                        <m:rPr>
                          <m:nor/>
                        </m:rPr>
                        <a:rPr lang="pt-BR" sz="2000" dirty="0" smtClean="0">
                          <a:latin typeface="Gotham HTF"/>
                        </a:rPr>
                        <m:t>Ohm</m:t>
                      </m:r>
                      <m:r>
                        <a:rPr lang="pt-BR" sz="2000" b="0" i="1" dirty="0" smtClean="0">
                          <a:latin typeface="Cambria Math" panose="02040503050406030204" pitchFamily="18" charset="0"/>
                        </a:rPr>
                        <m:t>:</m:t>
                      </m:r>
                      <m:r>
                        <a:rPr lang="pt-BR" sz="2000" b="0" i="1" smtClean="0">
                          <a:latin typeface="Cambria Math" panose="02040503050406030204" pitchFamily="18" charset="0"/>
                        </a:rPr>
                        <m:t> </m:t>
                      </m:r>
                      <m:r>
                        <a:rPr lang="pt-BR" sz="2000" b="0" i="1" smtClean="0">
                          <a:latin typeface="Cambria Math" panose="02040503050406030204" pitchFamily="18" charset="0"/>
                        </a:rPr>
                        <m:t>𝐼</m:t>
                      </m:r>
                      <m:r>
                        <a:rPr lang="pt-BR" sz="2000" b="0" i="1" smtClean="0">
                          <a:latin typeface="Cambria Math" panose="02040503050406030204" pitchFamily="18" charset="0"/>
                        </a:rPr>
                        <m:t>=</m:t>
                      </m:r>
                      <m:f>
                        <m:fPr>
                          <m:ctrlPr>
                            <a:rPr lang="pt-BR" sz="2000" b="0" i="1" smtClean="0">
                              <a:latin typeface="Cambria Math" panose="02040503050406030204" pitchFamily="18" charset="0"/>
                            </a:rPr>
                          </m:ctrlPr>
                        </m:fPr>
                        <m:num>
                          <m:r>
                            <a:rPr lang="pt-BR" sz="2000" b="0" i="1" smtClean="0">
                              <a:latin typeface="Cambria Math" panose="02040503050406030204" pitchFamily="18" charset="0"/>
                            </a:rPr>
                            <m:t>𝑉</m:t>
                          </m:r>
                        </m:num>
                        <m:den>
                          <m:r>
                            <a:rPr lang="pt-BR" sz="2000" b="0" i="1" smtClean="0">
                              <a:latin typeface="Cambria Math" panose="02040503050406030204" pitchFamily="18" charset="0"/>
                            </a:rPr>
                            <m:t>𝑅</m:t>
                          </m:r>
                        </m:den>
                      </m:f>
                    </m:oMath>
                  </m:oMathPara>
                </a14:m>
                <a:endParaRPr lang="pt-BR" sz="2000" dirty="0"/>
              </a:p>
            </p:txBody>
          </p:sp>
        </mc:Choice>
        <mc:Fallback xmlns="">
          <p:sp>
            <p:nvSpPr>
              <p:cNvPr id="8" name="CaixaDeTexto 7">
                <a:extLst>
                  <a:ext uri="{FF2B5EF4-FFF2-40B4-BE49-F238E27FC236}">
                    <a16:creationId xmlns:a16="http://schemas.microsoft.com/office/drawing/2014/main" id="{27603424-C957-6A4A-3EB8-BEC701C699AB}"/>
                  </a:ext>
                </a:extLst>
              </p:cNvPr>
              <p:cNvSpPr txBox="1">
                <a:spLocks noRot="1" noChangeAspect="1" noMove="1" noResize="1" noEditPoints="1" noAdjustHandles="1" noChangeArrowheads="1" noChangeShapeType="1" noTextEdit="1"/>
              </p:cNvSpPr>
              <p:nvPr/>
            </p:nvSpPr>
            <p:spPr>
              <a:xfrm>
                <a:off x="6228183" y="2564903"/>
                <a:ext cx="2697089" cy="574196"/>
              </a:xfrm>
              <a:prstGeom prst="rect">
                <a:avLst/>
              </a:prstGeom>
              <a:blipFill>
                <a:blip r:embed="rId4"/>
                <a:stretch>
                  <a:fillRect/>
                </a:stretch>
              </a:blipFill>
            </p:spPr>
            <p:txBody>
              <a:bodyPr/>
              <a:lstStyle/>
              <a:p>
                <a:r>
                  <a:rPr lang="pt-BR">
                    <a:noFill/>
                  </a:rPr>
                  <a:t> </a:t>
                </a:r>
              </a:p>
            </p:txBody>
          </p:sp>
        </mc:Fallback>
      </mc:AlternateContent>
      <p:grpSp>
        <p:nvGrpSpPr>
          <p:cNvPr id="12" name="Group 3">
            <a:extLst>
              <a:ext uri="{FF2B5EF4-FFF2-40B4-BE49-F238E27FC236}">
                <a16:creationId xmlns:a16="http://schemas.microsoft.com/office/drawing/2014/main" id="{18381203-C743-69F5-43C0-40B1C8757ECD}"/>
              </a:ext>
            </a:extLst>
          </p:cNvPr>
          <p:cNvGrpSpPr/>
          <p:nvPr/>
        </p:nvGrpSpPr>
        <p:grpSpPr>
          <a:xfrm>
            <a:off x="323528" y="3861047"/>
            <a:ext cx="5904655" cy="2160241"/>
            <a:chOff x="638714" y="3080501"/>
            <a:chExt cx="8528573" cy="3168353"/>
          </a:xfrm>
        </p:grpSpPr>
        <p:sp>
          <p:nvSpPr>
            <p:cNvPr id="13" name="Rectangle 66">
              <a:extLst>
                <a:ext uri="{FF2B5EF4-FFF2-40B4-BE49-F238E27FC236}">
                  <a16:creationId xmlns:a16="http://schemas.microsoft.com/office/drawing/2014/main" id="{CC5D8192-F126-49B7-7582-8546004B545C}"/>
                </a:ext>
              </a:extLst>
            </p:cNvPr>
            <p:cNvSpPr>
              <a:spLocks/>
            </p:cNvSpPr>
            <p:nvPr/>
          </p:nvSpPr>
          <p:spPr bwMode="auto">
            <a:xfrm>
              <a:off x="1378422" y="3083255"/>
              <a:ext cx="7788865" cy="316559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rIns="432000" rtlCol="0" anchor="ctr">
              <a:noAutofit/>
            </a:bodyPr>
            <a:lstStyle/>
            <a:p>
              <a:pPr marL="0" indent="0">
                <a:buNone/>
              </a:pPr>
              <a:r>
                <a:rPr lang="pt-BR" b="0" i="0" dirty="0">
                  <a:solidFill>
                    <a:schemeClr val="tx1"/>
                  </a:solidFill>
                  <a:effectLst/>
                  <a:latin typeface="Gotham HTF"/>
                </a:rPr>
                <a:t>Aplicando esse conceito à divisão de tensão com resistores, consideramos um circuito em série, onde dois ou mais resistores estão conectados em série com uma fonte de tensão. A tensão total da fonte é dividida entre os resistores de acordo com a proporção das suas resistências.</a:t>
              </a:r>
              <a:endParaRPr lang="pt-BR" b="1" dirty="0">
                <a:solidFill>
                  <a:schemeClr val="tx1"/>
                </a:solidFill>
                <a:latin typeface="Gotham HTF"/>
              </a:endParaRPr>
            </a:p>
          </p:txBody>
        </p:sp>
        <p:sp>
          <p:nvSpPr>
            <p:cNvPr id="14" name="Pentagon 19">
              <a:extLst>
                <a:ext uri="{FF2B5EF4-FFF2-40B4-BE49-F238E27FC236}">
                  <a16:creationId xmlns:a16="http://schemas.microsoft.com/office/drawing/2014/main" id="{B81D0DB4-3862-D940-C1A6-49B33C6C8916}"/>
                </a:ext>
              </a:extLst>
            </p:cNvPr>
            <p:cNvSpPr/>
            <p:nvPr/>
          </p:nvSpPr>
          <p:spPr bwMode="auto">
            <a:xfrm>
              <a:off x="638714" y="3080501"/>
              <a:ext cx="1088601" cy="3165599"/>
            </a:xfrm>
            <a:prstGeom prst="homePlate">
              <a:avLst>
                <a:gd name="adj" fmla="val 27321"/>
              </a:avLst>
            </a:prstGeom>
            <a:solidFill>
              <a:srgbClr val="ED26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pt-BR" sz="1900" b="1" kern="0" dirty="0">
                <a:solidFill>
                  <a:schemeClr val="tx1"/>
                </a:solidFill>
                <a:latin typeface="Gotham HTF"/>
              </a:endParaRPr>
            </a:p>
          </p:txBody>
        </p:sp>
      </p:grpSp>
      <p:pic>
        <p:nvPicPr>
          <p:cNvPr id="4100" name="Picture 4" descr="Divisor de tensão (artigo) | Khan Academy">
            <a:extLst>
              <a:ext uri="{FF2B5EF4-FFF2-40B4-BE49-F238E27FC236}">
                <a16:creationId xmlns:a16="http://schemas.microsoft.com/office/drawing/2014/main" id="{96E0830A-C12C-966D-521A-60E91F28834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60232" y="3717032"/>
            <a:ext cx="2050514" cy="2378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89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7079704"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Divisor de Tensão com Resistores</a:t>
            </a:r>
          </a:p>
        </p:txBody>
      </p:sp>
      <p:grpSp>
        <p:nvGrpSpPr>
          <p:cNvPr id="12" name="Group 3">
            <a:extLst>
              <a:ext uri="{FF2B5EF4-FFF2-40B4-BE49-F238E27FC236}">
                <a16:creationId xmlns:a16="http://schemas.microsoft.com/office/drawing/2014/main" id="{18381203-C743-69F5-43C0-40B1C8757ECD}"/>
              </a:ext>
            </a:extLst>
          </p:cNvPr>
          <p:cNvGrpSpPr/>
          <p:nvPr/>
        </p:nvGrpSpPr>
        <p:grpSpPr>
          <a:xfrm>
            <a:off x="323528" y="908721"/>
            <a:ext cx="5904655" cy="1152128"/>
            <a:chOff x="638714" y="3080501"/>
            <a:chExt cx="8528573" cy="3168353"/>
          </a:xfrm>
        </p:grpSpPr>
        <p:sp>
          <p:nvSpPr>
            <p:cNvPr id="13" name="Rectangle 66">
              <a:extLst>
                <a:ext uri="{FF2B5EF4-FFF2-40B4-BE49-F238E27FC236}">
                  <a16:creationId xmlns:a16="http://schemas.microsoft.com/office/drawing/2014/main" id="{CC5D8192-F126-49B7-7582-8546004B545C}"/>
                </a:ext>
              </a:extLst>
            </p:cNvPr>
            <p:cNvSpPr>
              <a:spLocks/>
            </p:cNvSpPr>
            <p:nvPr/>
          </p:nvSpPr>
          <p:spPr bwMode="auto">
            <a:xfrm>
              <a:off x="1378422" y="3083255"/>
              <a:ext cx="7788865" cy="316559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rIns="432000" rtlCol="0" anchor="ctr">
              <a:noAutofit/>
            </a:bodyPr>
            <a:lstStyle/>
            <a:p>
              <a:pPr marL="0" indent="0">
                <a:buNone/>
              </a:pPr>
              <a:r>
                <a:rPr lang="pt-BR" b="0" i="0" dirty="0">
                  <a:solidFill>
                    <a:schemeClr val="tx1"/>
                  </a:solidFill>
                  <a:effectLst/>
                  <a:latin typeface="Gotham HTF"/>
                </a:rPr>
                <a:t>Por exemplo, suponha que temos dois resistores em série, R1 e R2, conectados a uma fonte de tensão V. A tensão total V será dividida entre os resistores de acordo com as seguintes fórmulas:</a:t>
              </a:r>
              <a:endParaRPr lang="pt-BR" b="1" dirty="0">
                <a:solidFill>
                  <a:schemeClr val="tx1"/>
                </a:solidFill>
                <a:latin typeface="Gotham HTF"/>
              </a:endParaRPr>
            </a:p>
          </p:txBody>
        </p:sp>
        <p:sp>
          <p:nvSpPr>
            <p:cNvPr id="14" name="Pentagon 19">
              <a:extLst>
                <a:ext uri="{FF2B5EF4-FFF2-40B4-BE49-F238E27FC236}">
                  <a16:creationId xmlns:a16="http://schemas.microsoft.com/office/drawing/2014/main" id="{B81D0DB4-3862-D940-C1A6-49B33C6C8916}"/>
                </a:ext>
              </a:extLst>
            </p:cNvPr>
            <p:cNvSpPr/>
            <p:nvPr/>
          </p:nvSpPr>
          <p:spPr bwMode="auto">
            <a:xfrm>
              <a:off x="638714" y="3080501"/>
              <a:ext cx="1088601" cy="3165599"/>
            </a:xfrm>
            <a:prstGeom prst="homePlate">
              <a:avLst>
                <a:gd name="adj" fmla="val 27321"/>
              </a:avLst>
            </a:prstGeom>
            <a:solidFill>
              <a:srgbClr val="ED26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pt-BR" sz="1900" b="1" kern="0" dirty="0">
                <a:solidFill>
                  <a:schemeClr val="tx1"/>
                </a:solidFill>
                <a:latin typeface="Gotham HTF"/>
              </a:endParaRPr>
            </a:p>
          </p:txBody>
        </p:sp>
      </p:grpSp>
      <p:pic>
        <p:nvPicPr>
          <p:cNvPr id="4100" name="Picture 4" descr="Divisor de tensão (artigo) | Khan Academy">
            <a:extLst>
              <a:ext uri="{FF2B5EF4-FFF2-40B4-BE49-F238E27FC236}">
                <a16:creationId xmlns:a16="http://schemas.microsoft.com/office/drawing/2014/main" id="{96E0830A-C12C-966D-521A-60E91F28834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32689" y="841236"/>
            <a:ext cx="2050514" cy="237859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CaixaDeTexto 1">
                <a:extLst>
                  <a:ext uri="{FF2B5EF4-FFF2-40B4-BE49-F238E27FC236}">
                    <a16:creationId xmlns:a16="http://schemas.microsoft.com/office/drawing/2014/main" id="{BC0D8EF1-9DFB-00ED-7A4D-FADA22D9461F}"/>
                  </a:ext>
                </a:extLst>
              </p:cNvPr>
              <p:cNvSpPr txBox="1"/>
              <p:nvPr/>
            </p:nvSpPr>
            <p:spPr>
              <a:xfrm>
                <a:off x="323528" y="2276872"/>
                <a:ext cx="2697089" cy="6265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𝑉</m:t>
                          </m:r>
                        </m:e>
                        <m:sub>
                          <m:r>
                            <a:rPr lang="pt-BR" sz="2000" b="0" i="1" smtClean="0">
                              <a:latin typeface="Cambria Math" panose="02040503050406030204" pitchFamily="18" charset="0"/>
                            </a:rPr>
                            <m:t>1</m:t>
                          </m:r>
                        </m:sub>
                      </m:sSub>
                      <m:r>
                        <a:rPr lang="pt-BR" sz="2000" b="0" i="1" smtClean="0">
                          <a:latin typeface="Cambria Math" panose="02040503050406030204" pitchFamily="18" charset="0"/>
                        </a:rPr>
                        <m:t>=</m:t>
                      </m:r>
                      <m:f>
                        <m:fPr>
                          <m:ctrlPr>
                            <a:rPr lang="pt-BR" sz="2000" b="0" i="1" smtClean="0">
                              <a:latin typeface="Cambria Math" panose="02040503050406030204" pitchFamily="18" charset="0"/>
                            </a:rPr>
                          </m:ctrlPr>
                        </m:fPr>
                        <m:num>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𝑅</m:t>
                              </m:r>
                            </m:e>
                            <m:sub>
                              <m:r>
                                <a:rPr lang="pt-BR" sz="2000" b="0" i="1" smtClean="0">
                                  <a:latin typeface="Cambria Math" panose="02040503050406030204" pitchFamily="18" charset="0"/>
                                </a:rPr>
                                <m:t>1</m:t>
                              </m:r>
                            </m:sub>
                          </m:sSub>
                        </m:num>
                        <m:den>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𝑅</m:t>
                              </m:r>
                            </m:e>
                            <m:sub>
                              <m:r>
                                <a:rPr lang="pt-BR" sz="2000" b="0" i="1" smtClean="0">
                                  <a:latin typeface="Cambria Math" panose="02040503050406030204" pitchFamily="18" charset="0"/>
                                </a:rPr>
                                <m:t>1</m:t>
                              </m:r>
                            </m:sub>
                          </m:sSub>
                          <m:r>
                            <a:rPr lang="pt-BR" sz="2000" b="0" i="1" smtClean="0">
                              <a:latin typeface="Cambria Math" panose="02040503050406030204" pitchFamily="18" charset="0"/>
                            </a:rPr>
                            <m:t>+</m:t>
                          </m:r>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𝑅</m:t>
                              </m:r>
                            </m:e>
                            <m:sub>
                              <m:r>
                                <a:rPr lang="pt-BR" sz="2000" b="0" i="1" smtClean="0">
                                  <a:latin typeface="Cambria Math" panose="02040503050406030204" pitchFamily="18" charset="0"/>
                                </a:rPr>
                                <m:t>2</m:t>
                              </m:r>
                            </m:sub>
                          </m:sSub>
                        </m:den>
                      </m:f>
                      <m:r>
                        <a:rPr lang="pt-BR" sz="2000" b="0" i="1" smtClean="0">
                          <a:latin typeface="Cambria Math" panose="02040503050406030204" pitchFamily="18" charset="0"/>
                          <a:ea typeface="Cambria Math" panose="02040503050406030204" pitchFamily="18" charset="0"/>
                        </a:rPr>
                        <m:t>×</m:t>
                      </m:r>
                      <m:sSub>
                        <m:sSubPr>
                          <m:ctrlPr>
                            <a:rPr lang="pt-BR" sz="2000" b="0" i="1" smtClean="0">
                              <a:latin typeface="Cambria Math" panose="02040503050406030204" pitchFamily="18" charset="0"/>
                              <a:ea typeface="Cambria Math" panose="02040503050406030204" pitchFamily="18" charset="0"/>
                            </a:rPr>
                          </m:ctrlPr>
                        </m:sSubPr>
                        <m:e>
                          <m:r>
                            <a:rPr lang="pt-BR" sz="2000" b="0" i="1" smtClean="0">
                              <a:latin typeface="Cambria Math" panose="02040503050406030204" pitchFamily="18" charset="0"/>
                              <a:ea typeface="Cambria Math" panose="02040503050406030204" pitchFamily="18" charset="0"/>
                            </a:rPr>
                            <m:t>𝑉</m:t>
                          </m:r>
                        </m:e>
                        <m:sub>
                          <m:r>
                            <a:rPr lang="pt-BR" sz="2000" b="0" i="1" smtClean="0">
                              <a:latin typeface="Cambria Math" panose="02040503050406030204" pitchFamily="18" charset="0"/>
                              <a:ea typeface="Cambria Math" panose="02040503050406030204" pitchFamily="18" charset="0"/>
                            </a:rPr>
                            <m:t>𝑒𝑛𝑡𝑟𝑎𝑑𝑎</m:t>
                          </m:r>
                        </m:sub>
                      </m:sSub>
                    </m:oMath>
                  </m:oMathPara>
                </a14:m>
                <a:endParaRPr lang="pt-BR" sz="2000" dirty="0"/>
              </a:p>
            </p:txBody>
          </p:sp>
        </mc:Choice>
        <mc:Fallback xmlns="">
          <p:sp>
            <p:nvSpPr>
              <p:cNvPr id="2" name="CaixaDeTexto 1">
                <a:extLst>
                  <a:ext uri="{FF2B5EF4-FFF2-40B4-BE49-F238E27FC236}">
                    <a16:creationId xmlns:a16="http://schemas.microsoft.com/office/drawing/2014/main" id="{BC0D8EF1-9DFB-00ED-7A4D-FADA22D9461F}"/>
                  </a:ext>
                </a:extLst>
              </p:cNvPr>
              <p:cNvSpPr txBox="1">
                <a:spLocks noRot="1" noChangeAspect="1" noMove="1" noResize="1" noEditPoints="1" noAdjustHandles="1" noChangeArrowheads="1" noChangeShapeType="1" noTextEdit="1"/>
              </p:cNvSpPr>
              <p:nvPr/>
            </p:nvSpPr>
            <p:spPr>
              <a:xfrm>
                <a:off x="323528" y="2276872"/>
                <a:ext cx="2697089" cy="626518"/>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60DEB4AA-FF20-C814-A983-1B277E0C90F5}"/>
                  </a:ext>
                </a:extLst>
              </p:cNvPr>
              <p:cNvSpPr txBox="1"/>
              <p:nvPr/>
            </p:nvSpPr>
            <p:spPr>
              <a:xfrm>
                <a:off x="3531095" y="2298427"/>
                <a:ext cx="2697089" cy="6265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𝑉</m:t>
                          </m:r>
                        </m:e>
                        <m:sub>
                          <m:r>
                            <a:rPr lang="pt-BR" sz="2000" b="0" i="1" smtClean="0">
                              <a:latin typeface="Cambria Math" panose="02040503050406030204" pitchFamily="18" charset="0"/>
                            </a:rPr>
                            <m:t>2</m:t>
                          </m:r>
                        </m:sub>
                      </m:sSub>
                      <m:r>
                        <a:rPr lang="pt-BR" sz="2000" b="0" i="1" smtClean="0">
                          <a:latin typeface="Cambria Math" panose="02040503050406030204" pitchFamily="18" charset="0"/>
                        </a:rPr>
                        <m:t>=</m:t>
                      </m:r>
                      <m:f>
                        <m:fPr>
                          <m:ctrlPr>
                            <a:rPr lang="pt-BR" sz="2000" b="0" i="1" smtClean="0">
                              <a:latin typeface="Cambria Math" panose="02040503050406030204" pitchFamily="18" charset="0"/>
                            </a:rPr>
                          </m:ctrlPr>
                        </m:fPr>
                        <m:num>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𝑅</m:t>
                              </m:r>
                            </m:e>
                            <m:sub>
                              <m:r>
                                <a:rPr lang="pt-BR" sz="2000" b="0" i="1" smtClean="0">
                                  <a:latin typeface="Cambria Math" panose="02040503050406030204" pitchFamily="18" charset="0"/>
                                </a:rPr>
                                <m:t>2</m:t>
                              </m:r>
                            </m:sub>
                          </m:sSub>
                        </m:num>
                        <m:den>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𝑅</m:t>
                              </m:r>
                            </m:e>
                            <m:sub>
                              <m:r>
                                <a:rPr lang="pt-BR" sz="2000" b="0" i="1" smtClean="0">
                                  <a:latin typeface="Cambria Math" panose="02040503050406030204" pitchFamily="18" charset="0"/>
                                </a:rPr>
                                <m:t>1</m:t>
                              </m:r>
                            </m:sub>
                          </m:sSub>
                          <m:r>
                            <a:rPr lang="pt-BR" sz="2000" b="0" i="1" smtClean="0">
                              <a:latin typeface="Cambria Math" panose="02040503050406030204" pitchFamily="18" charset="0"/>
                            </a:rPr>
                            <m:t>+</m:t>
                          </m:r>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𝑅</m:t>
                              </m:r>
                            </m:e>
                            <m:sub>
                              <m:r>
                                <a:rPr lang="pt-BR" sz="2000" b="0" i="1" smtClean="0">
                                  <a:latin typeface="Cambria Math" panose="02040503050406030204" pitchFamily="18" charset="0"/>
                                </a:rPr>
                                <m:t>2</m:t>
                              </m:r>
                            </m:sub>
                          </m:sSub>
                        </m:den>
                      </m:f>
                      <m:r>
                        <a:rPr lang="pt-BR" sz="2000" b="0" i="1" smtClean="0">
                          <a:latin typeface="Cambria Math" panose="02040503050406030204" pitchFamily="18" charset="0"/>
                          <a:ea typeface="Cambria Math" panose="02040503050406030204" pitchFamily="18" charset="0"/>
                        </a:rPr>
                        <m:t>×</m:t>
                      </m:r>
                      <m:sSub>
                        <m:sSubPr>
                          <m:ctrlPr>
                            <a:rPr lang="pt-BR" sz="2000" b="0" i="1" smtClean="0">
                              <a:latin typeface="Cambria Math" panose="02040503050406030204" pitchFamily="18" charset="0"/>
                              <a:ea typeface="Cambria Math" panose="02040503050406030204" pitchFamily="18" charset="0"/>
                            </a:rPr>
                          </m:ctrlPr>
                        </m:sSubPr>
                        <m:e>
                          <m:r>
                            <a:rPr lang="pt-BR" sz="2000" b="0" i="1" smtClean="0">
                              <a:latin typeface="Cambria Math" panose="02040503050406030204" pitchFamily="18" charset="0"/>
                              <a:ea typeface="Cambria Math" panose="02040503050406030204" pitchFamily="18" charset="0"/>
                            </a:rPr>
                            <m:t>𝑉</m:t>
                          </m:r>
                        </m:e>
                        <m:sub>
                          <m:r>
                            <a:rPr lang="pt-BR" sz="2000" b="0" i="1" smtClean="0">
                              <a:latin typeface="Cambria Math" panose="02040503050406030204" pitchFamily="18" charset="0"/>
                              <a:ea typeface="Cambria Math" panose="02040503050406030204" pitchFamily="18" charset="0"/>
                            </a:rPr>
                            <m:t>𝑒𝑛𝑡𝑟𝑎𝑑𝑎</m:t>
                          </m:r>
                        </m:sub>
                      </m:sSub>
                    </m:oMath>
                  </m:oMathPara>
                </a14:m>
                <a:endParaRPr lang="pt-BR" sz="2000" dirty="0"/>
              </a:p>
            </p:txBody>
          </p:sp>
        </mc:Choice>
        <mc:Fallback xmlns="">
          <p:sp>
            <p:nvSpPr>
              <p:cNvPr id="3" name="CaixaDeTexto 2">
                <a:extLst>
                  <a:ext uri="{FF2B5EF4-FFF2-40B4-BE49-F238E27FC236}">
                    <a16:creationId xmlns:a16="http://schemas.microsoft.com/office/drawing/2014/main" id="{60DEB4AA-FF20-C814-A983-1B277E0C90F5}"/>
                  </a:ext>
                </a:extLst>
              </p:cNvPr>
              <p:cNvSpPr txBox="1">
                <a:spLocks noRot="1" noChangeAspect="1" noMove="1" noResize="1" noEditPoints="1" noAdjustHandles="1" noChangeArrowheads="1" noChangeShapeType="1" noTextEdit="1"/>
              </p:cNvSpPr>
              <p:nvPr/>
            </p:nvSpPr>
            <p:spPr>
              <a:xfrm>
                <a:off x="3531095" y="2298427"/>
                <a:ext cx="2697089" cy="626518"/>
              </a:xfrm>
              <a:prstGeom prst="rect">
                <a:avLst/>
              </a:prstGeom>
              <a:blipFill>
                <a:blip r:embed="rId5"/>
                <a:stretch>
                  <a:fillRect/>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596A633B-3DB7-A801-6312-3A78D11DD4A2}"/>
              </a:ext>
            </a:extLst>
          </p:cNvPr>
          <p:cNvSpPr txBox="1"/>
          <p:nvPr/>
        </p:nvSpPr>
        <p:spPr>
          <a:xfrm>
            <a:off x="307639" y="3068960"/>
            <a:ext cx="5392528" cy="307777"/>
          </a:xfrm>
          <a:prstGeom prst="rect">
            <a:avLst/>
          </a:prstGeom>
          <a:noFill/>
        </p:spPr>
        <p:txBody>
          <a:bodyPr wrap="square">
            <a:spAutoFit/>
          </a:bodyPr>
          <a:lstStyle/>
          <a:p>
            <a:r>
              <a:rPr lang="pt-BR" sz="1400" b="0" i="0" dirty="0">
                <a:effectLst/>
                <a:latin typeface="Gotham HTF"/>
              </a:rPr>
              <a:t>Onde V1 e V2 são as tensões nos resistores R1 e R2, respectivamente.</a:t>
            </a:r>
            <a:endParaRPr lang="pt-BR" sz="1400" dirty="0">
              <a:latin typeface="Gotham HTF"/>
            </a:endParaRPr>
          </a:p>
        </p:txBody>
      </p:sp>
    </p:spTree>
    <p:extLst>
      <p:ext uri="{BB962C8B-B14F-4D97-AF65-F5344CB8AC3E}">
        <p14:creationId xmlns:p14="http://schemas.microsoft.com/office/powerpoint/2010/main" val="419074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7079704"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Divisor de Tensão com Resistores</a:t>
            </a:r>
          </a:p>
        </p:txBody>
      </p:sp>
      <p:grpSp>
        <p:nvGrpSpPr>
          <p:cNvPr id="12" name="Group 3">
            <a:extLst>
              <a:ext uri="{FF2B5EF4-FFF2-40B4-BE49-F238E27FC236}">
                <a16:creationId xmlns:a16="http://schemas.microsoft.com/office/drawing/2014/main" id="{18381203-C743-69F5-43C0-40B1C8757ECD}"/>
              </a:ext>
            </a:extLst>
          </p:cNvPr>
          <p:cNvGrpSpPr/>
          <p:nvPr/>
        </p:nvGrpSpPr>
        <p:grpSpPr>
          <a:xfrm>
            <a:off x="323528" y="908721"/>
            <a:ext cx="5904655" cy="1152128"/>
            <a:chOff x="638714" y="3080501"/>
            <a:chExt cx="8528573" cy="3168353"/>
          </a:xfrm>
        </p:grpSpPr>
        <p:sp>
          <p:nvSpPr>
            <p:cNvPr id="13" name="Rectangle 66">
              <a:extLst>
                <a:ext uri="{FF2B5EF4-FFF2-40B4-BE49-F238E27FC236}">
                  <a16:creationId xmlns:a16="http://schemas.microsoft.com/office/drawing/2014/main" id="{CC5D8192-F126-49B7-7582-8546004B545C}"/>
                </a:ext>
              </a:extLst>
            </p:cNvPr>
            <p:cNvSpPr>
              <a:spLocks/>
            </p:cNvSpPr>
            <p:nvPr/>
          </p:nvSpPr>
          <p:spPr bwMode="auto">
            <a:xfrm>
              <a:off x="1378422" y="3083255"/>
              <a:ext cx="7788865" cy="316559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rIns="432000" rtlCol="0" anchor="ctr">
              <a:noAutofit/>
            </a:bodyPr>
            <a:lstStyle/>
            <a:p>
              <a:pPr marL="0" indent="0">
                <a:buNone/>
              </a:pPr>
              <a:r>
                <a:rPr lang="pt-BR" b="0" i="0" dirty="0">
                  <a:solidFill>
                    <a:schemeClr val="tx1"/>
                  </a:solidFill>
                  <a:effectLst/>
                  <a:latin typeface="Gotham HTF"/>
                </a:rPr>
                <a:t>Por exemplo, suponha que temos dois resistores em série, R1 e R2, conectados a uma fonte de tensão V. A tensão total V será dividida entre os resistores de acordo com as seguintes fórmulas:</a:t>
              </a:r>
              <a:endParaRPr lang="pt-BR" b="1" dirty="0">
                <a:solidFill>
                  <a:schemeClr val="tx1"/>
                </a:solidFill>
                <a:latin typeface="Gotham HTF"/>
              </a:endParaRPr>
            </a:p>
          </p:txBody>
        </p:sp>
        <p:sp>
          <p:nvSpPr>
            <p:cNvPr id="14" name="Pentagon 19">
              <a:extLst>
                <a:ext uri="{FF2B5EF4-FFF2-40B4-BE49-F238E27FC236}">
                  <a16:creationId xmlns:a16="http://schemas.microsoft.com/office/drawing/2014/main" id="{B81D0DB4-3862-D940-C1A6-49B33C6C8916}"/>
                </a:ext>
              </a:extLst>
            </p:cNvPr>
            <p:cNvSpPr/>
            <p:nvPr/>
          </p:nvSpPr>
          <p:spPr bwMode="auto">
            <a:xfrm>
              <a:off x="638714" y="3080501"/>
              <a:ext cx="1088601" cy="3165599"/>
            </a:xfrm>
            <a:prstGeom prst="homePlate">
              <a:avLst>
                <a:gd name="adj" fmla="val 27321"/>
              </a:avLst>
            </a:prstGeom>
            <a:solidFill>
              <a:srgbClr val="ED26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pt-BR" sz="1900" b="1" kern="0" dirty="0">
                <a:solidFill>
                  <a:schemeClr val="tx1"/>
                </a:solidFill>
                <a:latin typeface="Gotham HTF"/>
              </a:endParaRPr>
            </a:p>
          </p:txBody>
        </p:sp>
      </p:grpSp>
      <p:pic>
        <p:nvPicPr>
          <p:cNvPr id="4100" name="Picture 4" descr="Divisor de tensão (artigo) | Khan Academy">
            <a:extLst>
              <a:ext uri="{FF2B5EF4-FFF2-40B4-BE49-F238E27FC236}">
                <a16:creationId xmlns:a16="http://schemas.microsoft.com/office/drawing/2014/main" id="{96E0830A-C12C-966D-521A-60E91F28834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32689" y="841236"/>
            <a:ext cx="2050514" cy="237859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CaixaDeTexto 1">
                <a:extLst>
                  <a:ext uri="{FF2B5EF4-FFF2-40B4-BE49-F238E27FC236}">
                    <a16:creationId xmlns:a16="http://schemas.microsoft.com/office/drawing/2014/main" id="{BC0D8EF1-9DFB-00ED-7A4D-FADA22D9461F}"/>
                  </a:ext>
                </a:extLst>
              </p:cNvPr>
              <p:cNvSpPr txBox="1"/>
              <p:nvPr/>
            </p:nvSpPr>
            <p:spPr>
              <a:xfrm>
                <a:off x="323528" y="2276872"/>
                <a:ext cx="2697089" cy="6265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𝑉</m:t>
                          </m:r>
                        </m:e>
                        <m:sub>
                          <m:r>
                            <a:rPr lang="pt-BR" sz="2000" b="0" i="1" smtClean="0">
                              <a:latin typeface="Cambria Math" panose="02040503050406030204" pitchFamily="18" charset="0"/>
                            </a:rPr>
                            <m:t>1</m:t>
                          </m:r>
                        </m:sub>
                      </m:sSub>
                      <m:r>
                        <a:rPr lang="pt-BR" sz="2000" b="0" i="1" smtClean="0">
                          <a:latin typeface="Cambria Math" panose="02040503050406030204" pitchFamily="18" charset="0"/>
                        </a:rPr>
                        <m:t>=</m:t>
                      </m:r>
                      <m:f>
                        <m:fPr>
                          <m:ctrlPr>
                            <a:rPr lang="pt-BR" sz="2000" b="0" i="1" smtClean="0">
                              <a:latin typeface="Cambria Math" panose="02040503050406030204" pitchFamily="18" charset="0"/>
                            </a:rPr>
                          </m:ctrlPr>
                        </m:fPr>
                        <m:num>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𝑅</m:t>
                              </m:r>
                            </m:e>
                            <m:sub>
                              <m:r>
                                <a:rPr lang="pt-BR" sz="2000" b="0" i="1" smtClean="0">
                                  <a:latin typeface="Cambria Math" panose="02040503050406030204" pitchFamily="18" charset="0"/>
                                </a:rPr>
                                <m:t>1</m:t>
                              </m:r>
                            </m:sub>
                          </m:sSub>
                        </m:num>
                        <m:den>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𝑅</m:t>
                              </m:r>
                            </m:e>
                            <m:sub>
                              <m:r>
                                <a:rPr lang="pt-BR" sz="2000" b="0" i="1" smtClean="0">
                                  <a:latin typeface="Cambria Math" panose="02040503050406030204" pitchFamily="18" charset="0"/>
                                </a:rPr>
                                <m:t>1</m:t>
                              </m:r>
                            </m:sub>
                          </m:sSub>
                          <m:r>
                            <a:rPr lang="pt-BR" sz="2000" b="0" i="1" smtClean="0">
                              <a:latin typeface="Cambria Math" panose="02040503050406030204" pitchFamily="18" charset="0"/>
                            </a:rPr>
                            <m:t>+</m:t>
                          </m:r>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𝑅</m:t>
                              </m:r>
                            </m:e>
                            <m:sub>
                              <m:r>
                                <a:rPr lang="pt-BR" sz="2000" b="0" i="1" smtClean="0">
                                  <a:latin typeface="Cambria Math" panose="02040503050406030204" pitchFamily="18" charset="0"/>
                                </a:rPr>
                                <m:t>2</m:t>
                              </m:r>
                            </m:sub>
                          </m:sSub>
                        </m:den>
                      </m:f>
                      <m:r>
                        <a:rPr lang="pt-BR" sz="2000" b="0" i="1" smtClean="0">
                          <a:latin typeface="Cambria Math" panose="02040503050406030204" pitchFamily="18" charset="0"/>
                          <a:ea typeface="Cambria Math" panose="02040503050406030204" pitchFamily="18" charset="0"/>
                        </a:rPr>
                        <m:t>×</m:t>
                      </m:r>
                      <m:sSub>
                        <m:sSubPr>
                          <m:ctrlPr>
                            <a:rPr lang="pt-BR" sz="2000" b="0" i="1" smtClean="0">
                              <a:latin typeface="Cambria Math" panose="02040503050406030204" pitchFamily="18" charset="0"/>
                              <a:ea typeface="Cambria Math" panose="02040503050406030204" pitchFamily="18" charset="0"/>
                            </a:rPr>
                          </m:ctrlPr>
                        </m:sSubPr>
                        <m:e>
                          <m:r>
                            <a:rPr lang="pt-BR" sz="2000" b="0" i="1" smtClean="0">
                              <a:latin typeface="Cambria Math" panose="02040503050406030204" pitchFamily="18" charset="0"/>
                              <a:ea typeface="Cambria Math" panose="02040503050406030204" pitchFamily="18" charset="0"/>
                            </a:rPr>
                            <m:t>𝑉</m:t>
                          </m:r>
                        </m:e>
                        <m:sub>
                          <m:r>
                            <a:rPr lang="pt-BR" sz="2000" b="0" i="1" smtClean="0">
                              <a:latin typeface="Cambria Math" panose="02040503050406030204" pitchFamily="18" charset="0"/>
                              <a:ea typeface="Cambria Math" panose="02040503050406030204" pitchFamily="18" charset="0"/>
                            </a:rPr>
                            <m:t>𝑒𝑛𝑡𝑟𝑎𝑑𝑎</m:t>
                          </m:r>
                        </m:sub>
                      </m:sSub>
                    </m:oMath>
                  </m:oMathPara>
                </a14:m>
                <a:endParaRPr lang="pt-BR" sz="2000" dirty="0"/>
              </a:p>
            </p:txBody>
          </p:sp>
        </mc:Choice>
        <mc:Fallback xmlns="">
          <p:sp>
            <p:nvSpPr>
              <p:cNvPr id="2" name="CaixaDeTexto 1">
                <a:extLst>
                  <a:ext uri="{FF2B5EF4-FFF2-40B4-BE49-F238E27FC236}">
                    <a16:creationId xmlns:a16="http://schemas.microsoft.com/office/drawing/2014/main" id="{BC0D8EF1-9DFB-00ED-7A4D-FADA22D9461F}"/>
                  </a:ext>
                </a:extLst>
              </p:cNvPr>
              <p:cNvSpPr txBox="1">
                <a:spLocks noRot="1" noChangeAspect="1" noMove="1" noResize="1" noEditPoints="1" noAdjustHandles="1" noChangeArrowheads="1" noChangeShapeType="1" noTextEdit="1"/>
              </p:cNvSpPr>
              <p:nvPr/>
            </p:nvSpPr>
            <p:spPr>
              <a:xfrm>
                <a:off x="323528" y="2276872"/>
                <a:ext cx="2697089" cy="626518"/>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60DEB4AA-FF20-C814-A983-1B277E0C90F5}"/>
                  </a:ext>
                </a:extLst>
              </p:cNvPr>
              <p:cNvSpPr txBox="1"/>
              <p:nvPr/>
            </p:nvSpPr>
            <p:spPr>
              <a:xfrm>
                <a:off x="3531095" y="2298427"/>
                <a:ext cx="2697089" cy="6265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𝑉</m:t>
                          </m:r>
                        </m:e>
                        <m:sub>
                          <m:r>
                            <a:rPr lang="pt-BR" sz="2000" b="0" i="1" smtClean="0">
                              <a:latin typeface="Cambria Math" panose="02040503050406030204" pitchFamily="18" charset="0"/>
                            </a:rPr>
                            <m:t>2</m:t>
                          </m:r>
                        </m:sub>
                      </m:sSub>
                      <m:r>
                        <a:rPr lang="pt-BR" sz="2000" b="0" i="1" smtClean="0">
                          <a:latin typeface="Cambria Math" panose="02040503050406030204" pitchFamily="18" charset="0"/>
                        </a:rPr>
                        <m:t>=</m:t>
                      </m:r>
                      <m:f>
                        <m:fPr>
                          <m:ctrlPr>
                            <a:rPr lang="pt-BR" sz="2000" b="0" i="1" smtClean="0">
                              <a:latin typeface="Cambria Math" panose="02040503050406030204" pitchFamily="18" charset="0"/>
                            </a:rPr>
                          </m:ctrlPr>
                        </m:fPr>
                        <m:num>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𝑅</m:t>
                              </m:r>
                            </m:e>
                            <m:sub>
                              <m:r>
                                <a:rPr lang="pt-BR" sz="2000" b="0" i="1" smtClean="0">
                                  <a:latin typeface="Cambria Math" panose="02040503050406030204" pitchFamily="18" charset="0"/>
                                </a:rPr>
                                <m:t>2</m:t>
                              </m:r>
                            </m:sub>
                          </m:sSub>
                        </m:num>
                        <m:den>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𝑅</m:t>
                              </m:r>
                            </m:e>
                            <m:sub>
                              <m:r>
                                <a:rPr lang="pt-BR" sz="2000" b="0" i="1" smtClean="0">
                                  <a:latin typeface="Cambria Math" panose="02040503050406030204" pitchFamily="18" charset="0"/>
                                </a:rPr>
                                <m:t>1</m:t>
                              </m:r>
                            </m:sub>
                          </m:sSub>
                          <m:r>
                            <a:rPr lang="pt-BR" sz="2000" b="0" i="1" smtClean="0">
                              <a:latin typeface="Cambria Math" panose="02040503050406030204" pitchFamily="18" charset="0"/>
                            </a:rPr>
                            <m:t>+</m:t>
                          </m:r>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𝑅</m:t>
                              </m:r>
                            </m:e>
                            <m:sub>
                              <m:r>
                                <a:rPr lang="pt-BR" sz="2000" b="0" i="1" smtClean="0">
                                  <a:latin typeface="Cambria Math" panose="02040503050406030204" pitchFamily="18" charset="0"/>
                                </a:rPr>
                                <m:t>2</m:t>
                              </m:r>
                            </m:sub>
                          </m:sSub>
                        </m:den>
                      </m:f>
                      <m:r>
                        <a:rPr lang="pt-BR" sz="2000" b="0" i="1" smtClean="0">
                          <a:latin typeface="Cambria Math" panose="02040503050406030204" pitchFamily="18" charset="0"/>
                          <a:ea typeface="Cambria Math" panose="02040503050406030204" pitchFamily="18" charset="0"/>
                        </a:rPr>
                        <m:t>×</m:t>
                      </m:r>
                      <m:sSub>
                        <m:sSubPr>
                          <m:ctrlPr>
                            <a:rPr lang="pt-BR" sz="2000" b="0" i="1" smtClean="0">
                              <a:latin typeface="Cambria Math" panose="02040503050406030204" pitchFamily="18" charset="0"/>
                              <a:ea typeface="Cambria Math" panose="02040503050406030204" pitchFamily="18" charset="0"/>
                            </a:rPr>
                          </m:ctrlPr>
                        </m:sSubPr>
                        <m:e>
                          <m:r>
                            <a:rPr lang="pt-BR" sz="2000" b="0" i="1" smtClean="0">
                              <a:latin typeface="Cambria Math" panose="02040503050406030204" pitchFamily="18" charset="0"/>
                              <a:ea typeface="Cambria Math" panose="02040503050406030204" pitchFamily="18" charset="0"/>
                            </a:rPr>
                            <m:t>𝑉</m:t>
                          </m:r>
                        </m:e>
                        <m:sub>
                          <m:r>
                            <a:rPr lang="pt-BR" sz="2000" b="0" i="1" smtClean="0">
                              <a:latin typeface="Cambria Math" panose="02040503050406030204" pitchFamily="18" charset="0"/>
                              <a:ea typeface="Cambria Math" panose="02040503050406030204" pitchFamily="18" charset="0"/>
                            </a:rPr>
                            <m:t>𝑒𝑛𝑡𝑟𝑎𝑑𝑎</m:t>
                          </m:r>
                        </m:sub>
                      </m:sSub>
                    </m:oMath>
                  </m:oMathPara>
                </a14:m>
                <a:endParaRPr lang="pt-BR" sz="2000" dirty="0"/>
              </a:p>
            </p:txBody>
          </p:sp>
        </mc:Choice>
        <mc:Fallback xmlns="">
          <p:sp>
            <p:nvSpPr>
              <p:cNvPr id="3" name="CaixaDeTexto 2">
                <a:extLst>
                  <a:ext uri="{FF2B5EF4-FFF2-40B4-BE49-F238E27FC236}">
                    <a16:creationId xmlns:a16="http://schemas.microsoft.com/office/drawing/2014/main" id="{60DEB4AA-FF20-C814-A983-1B277E0C90F5}"/>
                  </a:ext>
                </a:extLst>
              </p:cNvPr>
              <p:cNvSpPr txBox="1">
                <a:spLocks noRot="1" noChangeAspect="1" noMove="1" noResize="1" noEditPoints="1" noAdjustHandles="1" noChangeArrowheads="1" noChangeShapeType="1" noTextEdit="1"/>
              </p:cNvSpPr>
              <p:nvPr/>
            </p:nvSpPr>
            <p:spPr>
              <a:xfrm>
                <a:off x="3531095" y="2298427"/>
                <a:ext cx="2697089" cy="626518"/>
              </a:xfrm>
              <a:prstGeom prst="rect">
                <a:avLst/>
              </a:prstGeom>
              <a:blipFill>
                <a:blip r:embed="rId5"/>
                <a:stretch>
                  <a:fillRect/>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596A633B-3DB7-A801-6312-3A78D11DD4A2}"/>
              </a:ext>
            </a:extLst>
          </p:cNvPr>
          <p:cNvSpPr txBox="1"/>
          <p:nvPr/>
        </p:nvSpPr>
        <p:spPr>
          <a:xfrm>
            <a:off x="307639" y="3068960"/>
            <a:ext cx="5392528" cy="307777"/>
          </a:xfrm>
          <a:prstGeom prst="rect">
            <a:avLst/>
          </a:prstGeom>
          <a:noFill/>
        </p:spPr>
        <p:txBody>
          <a:bodyPr wrap="square">
            <a:spAutoFit/>
          </a:bodyPr>
          <a:lstStyle/>
          <a:p>
            <a:r>
              <a:rPr lang="pt-BR" sz="1400" b="0" i="0" dirty="0">
                <a:effectLst/>
                <a:latin typeface="Gotham HTF"/>
              </a:rPr>
              <a:t>Onde V1 e V2 são as tensões nos resistores R1 e R2, respectivamente.</a:t>
            </a:r>
            <a:endParaRPr lang="pt-BR" sz="1400" dirty="0">
              <a:latin typeface="Gotham HTF"/>
            </a:endParaRPr>
          </a:p>
        </p:txBody>
      </p:sp>
      <p:grpSp>
        <p:nvGrpSpPr>
          <p:cNvPr id="11" name="Group 2">
            <a:extLst>
              <a:ext uri="{FF2B5EF4-FFF2-40B4-BE49-F238E27FC236}">
                <a16:creationId xmlns:a16="http://schemas.microsoft.com/office/drawing/2014/main" id="{1EDFFE68-ACED-7E3B-149A-9799426F099F}"/>
              </a:ext>
            </a:extLst>
          </p:cNvPr>
          <p:cNvGrpSpPr/>
          <p:nvPr/>
        </p:nvGrpSpPr>
        <p:grpSpPr>
          <a:xfrm>
            <a:off x="251520" y="4057327"/>
            <a:ext cx="8228546" cy="835059"/>
            <a:chOff x="638714" y="1308295"/>
            <a:chExt cx="10971395" cy="1113412"/>
          </a:xfrm>
        </p:grpSpPr>
        <p:sp>
          <p:nvSpPr>
            <p:cNvPr id="15" name="Rectangle 78">
              <a:extLst>
                <a:ext uri="{FF2B5EF4-FFF2-40B4-BE49-F238E27FC236}">
                  <a16:creationId xmlns:a16="http://schemas.microsoft.com/office/drawing/2014/main" id="{A4009A62-0A5D-CF0C-9CD0-BF0DAEED6409}"/>
                </a:ext>
              </a:extLst>
            </p:cNvPr>
            <p:cNvSpPr/>
            <p:nvPr/>
          </p:nvSpPr>
          <p:spPr bwMode="auto">
            <a:xfrm>
              <a:off x="1378424" y="1308295"/>
              <a:ext cx="10231685" cy="1103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rIns="0" bIns="0" rtlCol="0" anchor="ctr"/>
            <a:lstStyle/>
            <a:p>
              <a:pPr defTabSz="685800" fontAlgn="base">
                <a:lnSpc>
                  <a:spcPct val="90000"/>
                </a:lnSpc>
                <a:defRPr/>
              </a:pPr>
              <a:r>
                <a:rPr lang="pt-BR" kern="0" dirty="0">
                  <a:solidFill>
                    <a:prstClr val="black"/>
                  </a:solidFill>
                  <a:latin typeface="Gotham HTF"/>
                  <a:cs typeface="Arial" pitchFamily="34" charset="0"/>
                </a:rPr>
                <a:t>Exemplo: Vamos dizer que nossa Tensão de Entrada é 5 Volts, R1 é 10K </a:t>
              </a:r>
              <a:r>
                <a:rPr lang="el-GR" kern="0" dirty="0">
                  <a:solidFill>
                    <a:prstClr val="black"/>
                  </a:solidFill>
                  <a:latin typeface="Times New Roman" panose="02020603050405020304" pitchFamily="18" charset="0"/>
                  <a:cs typeface="Times New Roman" panose="02020603050405020304" pitchFamily="18" charset="0"/>
                </a:rPr>
                <a:t>Ω</a:t>
              </a:r>
              <a:r>
                <a:rPr lang="pt-BR" kern="0" dirty="0">
                  <a:solidFill>
                    <a:prstClr val="black"/>
                  </a:solidFill>
                  <a:latin typeface="Gotham HTF"/>
                  <a:cs typeface="Times New Roman" panose="02020603050405020304" pitchFamily="18" charset="0"/>
                </a:rPr>
                <a:t> e R2 é 20K </a:t>
              </a:r>
              <a:r>
                <a:rPr lang="el-GR" kern="0" dirty="0">
                  <a:solidFill>
                    <a:prstClr val="black"/>
                  </a:solidFill>
                  <a:latin typeface="Times New Roman" panose="02020603050405020304" pitchFamily="18" charset="0"/>
                  <a:cs typeface="Times New Roman" panose="02020603050405020304" pitchFamily="18" charset="0"/>
                </a:rPr>
                <a:t>Ω</a:t>
              </a:r>
              <a:r>
                <a:rPr lang="pt-BR" kern="0" dirty="0">
                  <a:solidFill>
                    <a:prstClr val="black"/>
                  </a:solidFill>
                  <a:latin typeface="Gotham HTF"/>
                  <a:cs typeface="Times New Roman" panose="02020603050405020304" pitchFamily="18" charset="0"/>
                </a:rPr>
                <a:t>. Quanto vale V1 e V2?</a:t>
              </a:r>
              <a:endParaRPr lang="pt-BR" kern="0" dirty="0">
                <a:solidFill>
                  <a:prstClr val="black"/>
                </a:solidFill>
                <a:latin typeface="Gotham HTF"/>
                <a:cs typeface="Arial" pitchFamily="34" charset="0"/>
              </a:endParaRPr>
            </a:p>
          </p:txBody>
        </p:sp>
        <p:sp>
          <p:nvSpPr>
            <p:cNvPr id="16" name="Pentagon 26">
              <a:extLst>
                <a:ext uri="{FF2B5EF4-FFF2-40B4-BE49-F238E27FC236}">
                  <a16:creationId xmlns:a16="http://schemas.microsoft.com/office/drawing/2014/main" id="{1403FF06-3E48-EB79-60F3-50E14696F61D}"/>
                </a:ext>
              </a:extLst>
            </p:cNvPr>
            <p:cNvSpPr/>
            <p:nvPr/>
          </p:nvSpPr>
          <p:spPr bwMode="auto">
            <a:xfrm>
              <a:off x="638714" y="1308295"/>
              <a:ext cx="1075482" cy="1113412"/>
            </a:xfrm>
            <a:prstGeom prst="homePlate">
              <a:avLst>
                <a:gd name="adj" fmla="val 2732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pt-BR" b="1" kern="0" dirty="0">
                <a:solidFill>
                  <a:prstClr val="white"/>
                </a:solidFill>
                <a:latin typeface="Gotham HTF"/>
              </a:endParaRPr>
            </a:p>
          </p:txBody>
        </p:sp>
      </p:grpSp>
      <p:cxnSp>
        <p:nvCxnSpPr>
          <p:cNvPr id="20" name="Straight Connector 14">
            <a:extLst>
              <a:ext uri="{FF2B5EF4-FFF2-40B4-BE49-F238E27FC236}">
                <a16:creationId xmlns:a16="http://schemas.microsoft.com/office/drawing/2014/main" id="{04BC6EDC-BE21-2D3C-5A7F-76F5FF964D6D}"/>
              </a:ext>
            </a:extLst>
          </p:cNvPr>
          <p:cNvCxnSpPr>
            <a:cxnSpLocks/>
          </p:cNvCxnSpPr>
          <p:nvPr/>
        </p:nvCxnSpPr>
        <p:spPr>
          <a:xfrm flipV="1">
            <a:off x="251520" y="4921423"/>
            <a:ext cx="8228545" cy="2968"/>
          </a:xfrm>
          <a:prstGeom prst="line">
            <a:avLst/>
          </a:prstGeom>
          <a:ln w="317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126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7079704"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Divisor de Tensão com Resistores</a:t>
            </a:r>
          </a:p>
        </p:txBody>
      </p:sp>
      <p:grpSp>
        <p:nvGrpSpPr>
          <p:cNvPr id="12" name="Group 3">
            <a:extLst>
              <a:ext uri="{FF2B5EF4-FFF2-40B4-BE49-F238E27FC236}">
                <a16:creationId xmlns:a16="http://schemas.microsoft.com/office/drawing/2014/main" id="{18381203-C743-69F5-43C0-40B1C8757ECD}"/>
              </a:ext>
            </a:extLst>
          </p:cNvPr>
          <p:cNvGrpSpPr/>
          <p:nvPr/>
        </p:nvGrpSpPr>
        <p:grpSpPr>
          <a:xfrm>
            <a:off x="323528" y="908721"/>
            <a:ext cx="5904655" cy="1152128"/>
            <a:chOff x="638714" y="3080501"/>
            <a:chExt cx="8528573" cy="3168353"/>
          </a:xfrm>
        </p:grpSpPr>
        <p:sp>
          <p:nvSpPr>
            <p:cNvPr id="13" name="Rectangle 66">
              <a:extLst>
                <a:ext uri="{FF2B5EF4-FFF2-40B4-BE49-F238E27FC236}">
                  <a16:creationId xmlns:a16="http://schemas.microsoft.com/office/drawing/2014/main" id="{CC5D8192-F126-49B7-7582-8546004B545C}"/>
                </a:ext>
              </a:extLst>
            </p:cNvPr>
            <p:cNvSpPr>
              <a:spLocks/>
            </p:cNvSpPr>
            <p:nvPr/>
          </p:nvSpPr>
          <p:spPr bwMode="auto">
            <a:xfrm>
              <a:off x="1378422" y="3083255"/>
              <a:ext cx="7788865" cy="316559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rIns="432000" rtlCol="0" anchor="ctr">
              <a:noAutofit/>
            </a:bodyPr>
            <a:lstStyle/>
            <a:p>
              <a:pPr marL="0" indent="0">
                <a:buNone/>
              </a:pPr>
              <a:r>
                <a:rPr lang="pt-BR" b="0" i="0" dirty="0">
                  <a:solidFill>
                    <a:schemeClr val="tx1"/>
                  </a:solidFill>
                  <a:effectLst/>
                  <a:latin typeface="Gotham HTF"/>
                </a:rPr>
                <a:t>Por exemplo, suponha que temos dois resistores em série, R1 e R2, conectados a uma fonte de tensão V. A tensão total V será dividida entre os resistores de acordo com as seguintes fórmulas:</a:t>
              </a:r>
              <a:endParaRPr lang="pt-BR" b="1" dirty="0">
                <a:solidFill>
                  <a:schemeClr val="tx1"/>
                </a:solidFill>
                <a:latin typeface="Gotham HTF"/>
              </a:endParaRPr>
            </a:p>
          </p:txBody>
        </p:sp>
        <p:sp>
          <p:nvSpPr>
            <p:cNvPr id="14" name="Pentagon 19">
              <a:extLst>
                <a:ext uri="{FF2B5EF4-FFF2-40B4-BE49-F238E27FC236}">
                  <a16:creationId xmlns:a16="http://schemas.microsoft.com/office/drawing/2014/main" id="{B81D0DB4-3862-D940-C1A6-49B33C6C8916}"/>
                </a:ext>
              </a:extLst>
            </p:cNvPr>
            <p:cNvSpPr/>
            <p:nvPr/>
          </p:nvSpPr>
          <p:spPr bwMode="auto">
            <a:xfrm>
              <a:off x="638714" y="3080501"/>
              <a:ext cx="1088601" cy="3165599"/>
            </a:xfrm>
            <a:prstGeom prst="homePlate">
              <a:avLst>
                <a:gd name="adj" fmla="val 27321"/>
              </a:avLst>
            </a:prstGeom>
            <a:solidFill>
              <a:srgbClr val="ED26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pt-BR" sz="1900" b="1" kern="0" dirty="0">
                <a:solidFill>
                  <a:schemeClr val="tx1"/>
                </a:solidFill>
                <a:latin typeface="Gotham HTF"/>
              </a:endParaRPr>
            </a:p>
          </p:txBody>
        </p:sp>
      </p:grpSp>
      <p:pic>
        <p:nvPicPr>
          <p:cNvPr id="4100" name="Picture 4" descr="Divisor de tensão (artigo) | Khan Academy">
            <a:extLst>
              <a:ext uri="{FF2B5EF4-FFF2-40B4-BE49-F238E27FC236}">
                <a16:creationId xmlns:a16="http://schemas.microsoft.com/office/drawing/2014/main" id="{96E0830A-C12C-966D-521A-60E91F28834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32689" y="841236"/>
            <a:ext cx="2050514" cy="237859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CaixaDeTexto 1">
                <a:extLst>
                  <a:ext uri="{FF2B5EF4-FFF2-40B4-BE49-F238E27FC236}">
                    <a16:creationId xmlns:a16="http://schemas.microsoft.com/office/drawing/2014/main" id="{BC0D8EF1-9DFB-00ED-7A4D-FADA22D9461F}"/>
                  </a:ext>
                </a:extLst>
              </p:cNvPr>
              <p:cNvSpPr txBox="1"/>
              <p:nvPr/>
            </p:nvSpPr>
            <p:spPr>
              <a:xfrm>
                <a:off x="323528" y="2276872"/>
                <a:ext cx="2697089" cy="6265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𝑉</m:t>
                          </m:r>
                        </m:e>
                        <m:sub>
                          <m:r>
                            <a:rPr lang="pt-BR" sz="2000" b="0" i="1" smtClean="0">
                              <a:latin typeface="Cambria Math" panose="02040503050406030204" pitchFamily="18" charset="0"/>
                            </a:rPr>
                            <m:t>1</m:t>
                          </m:r>
                        </m:sub>
                      </m:sSub>
                      <m:r>
                        <a:rPr lang="pt-BR" sz="2000" b="0" i="1" smtClean="0">
                          <a:latin typeface="Cambria Math" panose="02040503050406030204" pitchFamily="18" charset="0"/>
                        </a:rPr>
                        <m:t>=</m:t>
                      </m:r>
                      <m:f>
                        <m:fPr>
                          <m:ctrlPr>
                            <a:rPr lang="pt-BR" sz="2000" b="0" i="1" smtClean="0">
                              <a:latin typeface="Cambria Math" panose="02040503050406030204" pitchFamily="18" charset="0"/>
                            </a:rPr>
                          </m:ctrlPr>
                        </m:fPr>
                        <m:num>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𝑅</m:t>
                              </m:r>
                            </m:e>
                            <m:sub>
                              <m:r>
                                <a:rPr lang="pt-BR" sz="2000" b="0" i="1" smtClean="0">
                                  <a:latin typeface="Cambria Math" panose="02040503050406030204" pitchFamily="18" charset="0"/>
                                </a:rPr>
                                <m:t>1</m:t>
                              </m:r>
                            </m:sub>
                          </m:sSub>
                        </m:num>
                        <m:den>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𝑅</m:t>
                              </m:r>
                            </m:e>
                            <m:sub>
                              <m:r>
                                <a:rPr lang="pt-BR" sz="2000" b="0" i="1" smtClean="0">
                                  <a:latin typeface="Cambria Math" panose="02040503050406030204" pitchFamily="18" charset="0"/>
                                </a:rPr>
                                <m:t>1</m:t>
                              </m:r>
                            </m:sub>
                          </m:sSub>
                          <m:r>
                            <a:rPr lang="pt-BR" sz="2000" b="0" i="1" smtClean="0">
                              <a:latin typeface="Cambria Math" panose="02040503050406030204" pitchFamily="18" charset="0"/>
                            </a:rPr>
                            <m:t>+</m:t>
                          </m:r>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𝑅</m:t>
                              </m:r>
                            </m:e>
                            <m:sub>
                              <m:r>
                                <a:rPr lang="pt-BR" sz="2000" b="0" i="1" smtClean="0">
                                  <a:latin typeface="Cambria Math" panose="02040503050406030204" pitchFamily="18" charset="0"/>
                                </a:rPr>
                                <m:t>2</m:t>
                              </m:r>
                            </m:sub>
                          </m:sSub>
                        </m:den>
                      </m:f>
                      <m:r>
                        <a:rPr lang="pt-BR" sz="2000" b="0" i="1" smtClean="0">
                          <a:latin typeface="Cambria Math" panose="02040503050406030204" pitchFamily="18" charset="0"/>
                          <a:ea typeface="Cambria Math" panose="02040503050406030204" pitchFamily="18" charset="0"/>
                        </a:rPr>
                        <m:t>×</m:t>
                      </m:r>
                      <m:sSub>
                        <m:sSubPr>
                          <m:ctrlPr>
                            <a:rPr lang="pt-BR" sz="2000" b="0" i="1" smtClean="0">
                              <a:latin typeface="Cambria Math" panose="02040503050406030204" pitchFamily="18" charset="0"/>
                              <a:ea typeface="Cambria Math" panose="02040503050406030204" pitchFamily="18" charset="0"/>
                            </a:rPr>
                          </m:ctrlPr>
                        </m:sSubPr>
                        <m:e>
                          <m:r>
                            <a:rPr lang="pt-BR" sz="2000" b="0" i="1" smtClean="0">
                              <a:latin typeface="Cambria Math" panose="02040503050406030204" pitchFamily="18" charset="0"/>
                              <a:ea typeface="Cambria Math" panose="02040503050406030204" pitchFamily="18" charset="0"/>
                            </a:rPr>
                            <m:t>𝑉</m:t>
                          </m:r>
                        </m:e>
                        <m:sub>
                          <m:r>
                            <a:rPr lang="pt-BR" sz="2000" b="0" i="1" smtClean="0">
                              <a:latin typeface="Cambria Math" panose="02040503050406030204" pitchFamily="18" charset="0"/>
                              <a:ea typeface="Cambria Math" panose="02040503050406030204" pitchFamily="18" charset="0"/>
                            </a:rPr>
                            <m:t>𝑒𝑛𝑡𝑟𝑎𝑑𝑎</m:t>
                          </m:r>
                        </m:sub>
                      </m:sSub>
                    </m:oMath>
                  </m:oMathPara>
                </a14:m>
                <a:endParaRPr lang="pt-BR" sz="2000" dirty="0"/>
              </a:p>
            </p:txBody>
          </p:sp>
        </mc:Choice>
        <mc:Fallback xmlns="">
          <p:sp>
            <p:nvSpPr>
              <p:cNvPr id="2" name="CaixaDeTexto 1">
                <a:extLst>
                  <a:ext uri="{FF2B5EF4-FFF2-40B4-BE49-F238E27FC236}">
                    <a16:creationId xmlns:a16="http://schemas.microsoft.com/office/drawing/2014/main" id="{BC0D8EF1-9DFB-00ED-7A4D-FADA22D9461F}"/>
                  </a:ext>
                </a:extLst>
              </p:cNvPr>
              <p:cNvSpPr txBox="1">
                <a:spLocks noRot="1" noChangeAspect="1" noMove="1" noResize="1" noEditPoints="1" noAdjustHandles="1" noChangeArrowheads="1" noChangeShapeType="1" noTextEdit="1"/>
              </p:cNvSpPr>
              <p:nvPr/>
            </p:nvSpPr>
            <p:spPr>
              <a:xfrm>
                <a:off x="323528" y="2276872"/>
                <a:ext cx="2697089" cy="626518"/>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60DEB4AA-FF20-C814-A983-1B277E0C90F5}"/>
                  </a:ext>
                </a:extLst>
              </p:cNvPr>
              <p:cNvSpPr txBox="1"/>
              <p:nvPr/>
            </p:nvSpPr>
            <p:spPr>
              <a:xfrm>
                <a:off x="3531095" y="2298427"/>
                <a:ext cx="2697089" cy="6265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𝑉</m:t>
                          </m:r>
                        </m:e>
                        <m:sub>
                          <m:r>
                            <a:rPr lang="pt-BR" sz="2000" b="0" i="1" smtClean="0">
                              <a:latin typeface="Cambria Math" panose="02040503050406030204" pitchFamily="18" charset="0"/>
                            </a:rPr>
                            <m:t>2</m:t>
                          </m:r>
                        </m:sub>
                      </m:sSub>
                      <m:r>
                        <a:rPr lang="pt-BR" sz="2000" b="0" i="1" smtClean="0">
                          <a:latin typeface="Cambria Math" panose="02040503050406030204" pitchFamily="18" charset="0"/>
                        </a:rPr>
                        <m:t>=</m:t>
                      </m:r>
                      <m:f>
                        <m:fPr>
                          <m:ctrlPr>
                            <a:rPr lang="pt-BR" sz="2000" b="0" i="1" smtClean="0">
                              <a:latin typeface="Cambria Math" panose="02040503050406030204" pitchFamily="18" charset="0"/>
                            </a:rPr>
                          </m:ctrlPr>
                        </m:fPr>
                        <m:num>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𝑅</m:t>
                              </m:r>
                            </m:e>
                            <m:sub>
                              <m:r>
                                <a:rPr lang="pt-BR" sz="2000" b="0" i="1" smtClean="0">
                                  <a:latin typeface="Cambria Math" panose="02040503050406030204" pitchFamily="18" charset="0"/>
                                </a:rPr>
                                <m:t>2</m:t>
                              </m:r>
                            </m:sub>
                          </m:sSub>
                        </m:num>
                        <m:den>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𝑅</m:t>
                              </m:r>
                            </m:e>
                            <m:sub>
                              <m:r>
                                <a:rPr lang="pt-BR" sz="2000" b="0" i="1" smtClean="0">
                                  <a:latin typeface="Cambria Math" panose="02040503050406030204" pitchFamily="18" charset="0"/>
                                </a:rPr>
                                <m:t>1</m:t>
                              </m:r>
                            </m:sub>
                          </m:sSub>
                          <m:r>
                            <a:rPr lang="pt-BR" sz="2000" b="0" i="1" smtClean="0">
                              <a:latin typeface="Cambria Math" panose="02040503050406030204" pitchFamily="18" charset="0"/>
                            </a:rPr>
                            <m:t>+</m:t>
                          </m:r>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𝑅</m:t>
                              </m:r>
                            </m:e>
                            <m:sub>
                              <m:r>
                                <a:rPr lang="pt-BR" sz="2000" b="0" i="1" smtClean="0">
                                  <a:latin typeface="Cambria Math" panose="02040503050406030204" pitchFamily="18" charset="0"/>
                                </a:rPr>
                                <m:t>2</m:t>
                              </m:r>
                            </m:sub>
                          </m:sSub>
                        </m:den>
                      </m:f>
                      <m:r>
                        <a:rPr lang="pt-BR" sz="2000" b="0" i="1" smtClean="0">
                          <a:latin typeface="Cambria Math" panose="02040503050406030204" pitchFamily="18" charset="0"/>
                          <a:ea typeface="Cambria Math" panose="02040503050406030204" pitchFamily="18" charset="0"/>
                        </a:rPr>
                        <m:t>×</m:t>
                      </m:r>
                      <m:sSub>
                        <m:sSubPr>
                          <m:ctrlPr>
                            <a:rPr lang="pt-BR" sz="2000" b="0" i="1" smtClean="0">
                              <a:latin typeface="Cambria Math" panose="02040503050406030204" pitchFamily="18" charset="0"/>
                              <a:ea typeface="Cambria Math" panose="02040503050406030204" pitchFamily="18" charset="0"/>
                            </a:rPr>
                          </m:ctrlPr>
                        </m:sSubPr>
                        <m:e>
                          <m:r>
                            <a:rPr lang="pt-BR" sz="2000" b="0" i="1" smtClean="0">
                              <a:latin typeface="Cambria Math" panose="02040503050406030204" pitchFamily="18" charset="0"/>
                              <a:ea typeface="Cambria Math" panose="02040503050406030204" pitchFamily="18" charset="0"/>
                            </a:rPr>
                            <m:t>𝑉</m:t>
                          </m:r>
                        </m:e>
                        <m:sub>
                          <m:r>
                            <a:rPr lang="pt-BR" sz="2000" b="0" i="1" smtClean="0">
                              <a:latin typeface="Cambria Math" panose="02040503050406030204" pitchFamily="18" charset="0"/>
                              <a:ea typeface="Cambria Math" panose="02040503050406030204" pitchFamily="18" charset="0"/>
                            </a:rPr>
                            <m:t>𝑒𝑛𝑡𝑟𝑎𝑑𝑎</m:t>
                          </m:r>
                        </m:sub>
                      </m:sSub>
                    </m:oMath>
                  </m:oMathPara>
                </a14:m>
                <a:endParaRPr lang="pt-BR" sz="2000" dirty="0"/>
              </a:p>
            </p:txBody>
          </p:sp>
        </mc:Choice>
        <mc:Fallback xmlns="">
          <p:sp>
            <p:nvSpPr>
              <p:cNvPr id="3" name="CaixaDeTexto 2">
                <a:extLst>
                  <a:ext uri="{FF2B5EF4-FFF2-40B4-BE49-F238E27FC236}">
                    <a16:creationId xmlns:a16="http://schemas.microsoft.com/office/drawing/2014/main" id="{60DEB4AA-FF20-C814-A983-1B277E0C90F5}"/>
                  </a:ext>
                </a:extLst>
              </p:cNvPr>
              <p:cNvSpPr txBox="1">
                <a:spLocks noRot="1" noChangeAspect="1" noMove="1" noResize="1" noEditPoints="1" noAdjustHandles="1" noChangeArrowheads="1" noChangeShapeType="1" noTextEdit="1"/>
              </p:cNvSpPr>
              <p:nvPr/>
            </p:nvSpPr>
            <p:spPr>
              <a:xfrm>
                <a:off x="3531095" y="2298427"/>
                <a:ext cx="2697089" cy="626518"/>
              </a:xfrm>
              <a:prstGeom prst="rect">
                <a:avLst/>
              </a:prstGeom>
              <a:blipFill>
                <a:blip r:embed="rId5"/>
                <a:stretch>
                  <a:fillRect/>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596A633B-3DB7-A801-6312-3A78D11DD4A2}"/>
              </a:ext>
            </a:extLst>
          </p:cNvPr>
          <p:cNvSpPr txBox="1"/>
          <p:nvPr/>
        </p:nvSpPr>
        <p:spPr>
          <a:xfrm>
            <a:off x="307639" y="3068960"/>
            <a:ext cx="5392528" cy="307777"/>
          </a:xfrm>
          <a:prstGeom prst="rect">
            <a:avLst/>
          </a:prstGeom>
          <a:noFill/>
        </p:spPr>
        <p:txBody>
          <a:bodyPr wrap="square">
            <a:spAutoFit/>
          </a:bodyPr>
          <a:lstStyle/>
          <a:p>
            <a:r>
              <a:rPr lang="pt-BR" sz="1400" b="0" i="0" dirty="0">
                <a:effectLst/>
                <a:latin typeface="Gotham HTF"/>
              </a:rPr>
              <a:t>Onde V1 e V2 são as tensões nos resistores R1 e R2, respectivamente.</a:t>
            </a:r>
            <a:endParaRPr lang="pt-BR" sz="1400" dirty="0">
              <a:latin typeface="Gotham HTF"/>
            </a:endParaRPr>
          </a:p>
        </p:txBody>
      </p:sp>
      <p:grpSp>
        <p:nvGrpSpPr>
          <p:cNvPr id="11" name="Group 2">
            <a:extLst>
              <a:ext uri="{FF2B5EF4-FFF2-40B4-BE49-F238E27FC236}">
                <a16:creationId xmlns:a16="http://schemas.microsoft.com/office/drawing/2014/main" id="{1EDFFE68-ACED-7E3B-149A-9799426F099F}"/>
              </a:ext>
            </a:extLst>
          </p:cNvPr>
          <p:cNvGrpSpPr/>
          <p:nvPr/>
        </p:nvGrpSpPr>
        <p:grpSpPr>
          <a:xfrm>
            <a:off x="251520" y="4057327"/>
            <a:ext cx="8228546" cy="835059"/>
            <a:chOff x="638714" y="1308295"/>
            <a:chExt cx="10971395" cy="1113412"/>
          </a:xfrm>
        </p:grpSpPr>
        <p:sp>
          <p:nvSpPr>
            <p:cNvPr id="15" name="Rectangle 78">
              <a:extLst>
                <a:ext uri="{FF2B5EF4-FFF2-40B4-BE49-F238E27FC236}">
                  <a16:creationId xmlns:a16="http://schemas.microsoft.com/office/drawing/2014/main" id="{A4009A62-0A5D-CF0C-9CD0-BF0DAEED6409}"/>
                </a:ext>
              </a:extLst>
            </p:cNvPr>
            <p:cNvSpPr/>
            <p:nvPr/>
          </p:nvSpPr>
          <p:spPr bwMode="auto">
            <a:xfrm>
              <a:off x="1378424" y="1308295"/>
              <a:ext cx="10231685" cy="1103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rIns="0" bIns="0" rtlCol="0" anchor="ctr"/>
            <a:lstStyle/>
            <a:p>
              <a:pPr defTabSz="685800" fontAlgn="base">
                <a:lnSpc>
                  <a:spcPct val="90000"/>
                </a:lnSpc>
                <a:defRPr/>
              </a:pPr>
              <a:r>
                <a:rPr lang="pt-BR" kern="0" dirty="0">
                  <a:solidFill>
                    <a:prstClr val="black"/>
                  </a:solidFill>
                  <a:latin typeface="Gotham HTF"/>
                  <a:cs typeface="Arial" pitchFamily="34" charset="0"/>
                </a:rPr>
                <a:t>Exemplo: Vamos dizer que nossa Tensão de Entrada é 5 Volts, R1 é 10K </a:t>
              </a:r>
              <a:r>
                <a:rPr lang="el-GR" kern="0" dirty="0">
                  <a:solidFill>
                    <a:prstClr val="black"/>
                  </a:solidFill>
                  <a:latin typeface="Times New Roman" panose="02020603050405020304" pitchFamily="18" charset="0"/>
                  <a:cs typeface="Times New Roman" panose="02020603050405020304" pitchFamily="18" charset="0"/>
                </a:rPr>
                <a:t>Ω</a:t>
              </a:r>
              <a:r>
                <a:rPr lang="pt-BR" kern="0" dirty="0">
                  <a:solidFill>
                    <a:prstClr val="black"/>
                  </a:solidFill>
                  <a:latin typeface="Gotham HTF"/>
                  <a:cs typeface="Times New Roman" panose="02020603050405020304" pitchFamily="18" charset="0"/>
                </a:rPr>
                <a:t> e R2 é 20K </a:t>
              </a:r>
              <a:r>
                <a:rPr lang="el-GR" kern="0" dirty="0">
                  <a:solidFill>
                    <a:prstClr val="black"/>
                  </a:solidFill>
                  <a:latin typeface="Times New Roman" panose="02020603050405020304" pitchFamily="18" charset="0"/>
                  <a:cs typeface="Times New Roman" panose="02020603050405020304" pitchFamily="18" charset="0"/>
                </a:rPr>
                <a:t>Ω</a:t>
              </a:r>
              <a:r>
                <a:rPr lang="pt-BR" kern="0" dirty="0">
                  <a:solidFill>
                    <a:prstClr val="black"/>
                  </a:solidFill>
                  <a:latin typeface="Gotham HTF"/>
                  <a:cs typeface="Times New Roman" panose="02020603050405020304" pitchFamily="18" charset="0"/>
                </a:rPr>
                <a:t>. Quanto vale V1 e V2?</a:t>
              </a:r>
              <a:endParaRPr lang="pt-BR" kern="0" dirty="0">
                <a:solidFill>
                  <a:prstClr val="black"/>
                </a:solidFill>
                <a:latin typeface="Gotham HTF"/>
                <a:cs typeface="Arial" pitchFamily="34" charset="0"/>
              </a:endParaRPr>
            </a:p>
          </p:txBody>
        </p:sp>
        <p:sp>
          <p:nvSpPr>
            <p:cNvPr id="16" name="Pentagon 26">
              <a:extLst>
                <a:ext uri="{FF2B5EF4-FFF2-40B4-BE49-F238E27FC236}">
                  <a16:creationId xmlns:a16="http://schemas.microsoft.com/office/drawing/2014/main" id="{1403FF06-3E48-EB79-60F3-50E14696F61D}"/>
                </a:ext>
              </a:extLst>
            </p:cNvPr>
            <p:cNvSpPr/>
            <p:nvPr/>
          </p:nvSpPr>
          <p:spPr bwMode="auto">
            <a:xfrm>
              <a:off x="638714" y="1308295"/>
              <a:ext cx="1075482" cy="1113412"/>
            </a:xfrm>
            <a:prstGeom prst="homePlate">
              <a:avLst>
                <a:gd name="adj" fmla="val 2732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pt-BR" b="1" kern="0" dirty="0">
                <a:solidFill>
                  <a:prstClr val="white"/>
                </a:solidFill>
                <a:latin typeface="Gotham HTF"/>
              </a:endParaRPr>
            </a:p>
          </p:txBody>
        </p:sp>
      </p:grpSp>
      <p:cxnSp>
        <p:nvCxnSpPr>
          <p:cNvPr id="20" name="Straight Connector 14">
            <a:extLst>
              <a:ext uri="{FF2B5EF4-FFF2-40B4-BE49-F238E27FC236}">
                <a16:creationId xmlns:a16="http://schemas.microsoft.com/office/drawing/2014/main" id="{04BC6EDC-BE21-2D3C-5A7F-76F5FF964D6D}"/>
              </a:ext>
            </a:extLst>
          </p:cNvPr>
          <p:cNvCxnSpPr>
            <a:cxnSpLocks/>
          </p:cNvCxnSpPr>
          <p:nvPr/>
        </p:nvCxnSpPr>
        <p:spPr>
          <a:xfrm flipV="1">
            <a:off x="251520" y="4921423"/>
            <a:ext cx="8228545" cy="2968"/>
          </a:xfrm>
          <a:prstGeom prst="line">
            <a:avLst/>
          </a:prstGeom>
          <a:ln w="3175">
            <a:solidFill>
              <a:srgbClr val="D9D9D9"/>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71ED2D39-08EE-74B3-2C7C-C65B4DD0884C}"/>
                  </a:ext>
                </a:extLst>
              </p:cNvPr>
              <p:cNvSpPr txBox="1"/>
              <p:nvPr/>
            </p:nvSpPr>
            <p:spPr>
              <a:xfrm>
                <a:off x="251520" y="5089961"/>
                <a:ext cx="3816424" cy="5833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𝑉</m:t>
                          </m:r>
                        </m:e>
                        <m:sub>
                          <m:r>
                            <a:rPr lang="pt-BR" sz="2000" b="0" i="1" smtClean="0">
                              <a:latin typeface="Cambria Math" panose="02040503050406030204" pitchFamily="18" charset="0"/>
                            </a:rPr>
                            <m:t>1</m:t>
                          </m:r>
                        </m:sub>
                      </m:sSub>
                      <m:r>
                        <a:rPr lang="pt-BR" sz="2000" b="0" i="1" smtClean="0">
                          <a:latin typeface="Cambria Math" panose="02040503050406030204" pitchFamily="18" charset="0"/>
                        </a:rPr>
                        <m:t>=</m:t>
                      </m:r>
                      <m:f>
                        <m:fPr>
                          <m:ctrlPr>
                            <a:rPr lang="pt-BR" sz="2000" b="0" i="1" smtClean="0">
                              <a:latin typeface="Cambria Math" panose="02040503050406030204" pitchFamily="18" charset="0"/>
                            </a:rPr>
                          </m:ctrlPr>
                        </m:fPr>
                        <m:num>
                          <m:r>
                            <a:rPr lang="pt-BR" sz="2000" b="0" i="1" smtClean="0">
                              <a:latin typeface="Cambria Math" panose="02040503050406030204" pitchFamily="18" charset="0"/>
                            </a:rPr>
                            <m:t>10</m:t>
                          </m:r>
                          <m:r>
                            <a:rPr lang="pt-BR" sz="2000" b="0" i="1" smtClean="0">
                              <a:latin typeface="Cambria Math" panose="02040503050406030204" pitchFamily="18" charset="0"/>
                            </a:rPr>
                            <m:t>𝐾</m:t>
                          </m:r>
                        </m:num>
                        <m:den>
                          <m:r>
                            <a:rPr lang="pt-BR" sz="2000" b="0" i="1" smtClean="0">
                              <a:latin typeface="Cambria Math" panose="02040503050406030204" pitchFamily="18" charset="0"/>
                            </a:rPr>
                            <m:t>10</m:t>
                          </m:r>
                          <m:r>
                            <a:rPr lang="pt-BR" sz="2000" b="0" i="1" smtClean="0">
                              <a:latin typeface="Cambria Math" panose="02040503050406030204" pitchFamily="18" charset="0"/>
                            </a:rPr>
                            <m:t>𝐾</m:t>
                          </m:r>
                          <m:r>
                            <a:rPr lang="pt-BR" sz="2000" b="0" i="1" smtClean="0">
                              <a:latin typeface="Cambria Math" panose="02040503050406030204" pitchFamily="18" charset="0"/>
                            </a:rPr>
                            <m:t>+20</m:t>
                          </m:r>
                          <m:r>
                            <a:rPr lang="pt-BR" sz="2000" b="0" i="1" smtClean="0">
                              <a:latin typeface="Cambria Math" panose="02040503050406030204" pitchFamily="18" charset="0"/>
                            </a:rPr>
                            <m:t>𝐾</m:t>
                          </m:r>
                        </m:den>
                      </m:f>
                      <m:r>
                        <a:rPr lang="pt-BR" sz="2000" b="0" i="1" smtClean="0">
                          <a:latin typeface="Cambria Math" panose="02040503050406030204" pitchFamily="18" charset="0"/>
                          <a:ea typeface="Cambria Math" panose="02040503050406030204" pitchFamily="18" charset="0"/>
                        </a:rPr>
                        <m:t>×5=1,67 </m:t>
                      </m:r>
                      <m:r>
                        <a:rPr lang="pt-BR" sz="2000" b="0" i="1" smtClean="0">
                          <a:latin typeface="Cambria Math" panose="02040503050406030204" pitchFamily="18" charset="0"/>
                          <a:ea typeface="Cambria Math" panose="02040503050406030204" pitchFamily="18" charset="0"/>
                        </a:rPr>
                        <m:t>𝑉𝑜𝑙𝑡𝑠</m:t>
                      </m:r>
                    </m:oMath>
                  </m:oMathPara>
                </a14:m>
                <a:endParaRPr lang="pt-BR" sz="2000" dirty="0"/>
              </a:p>
            </p:txBody>
          </p:sp>
        </mc:Choice>
        <mc:Fallback xmlns="">
          <p:sp>
            <p:nvSpPr>
              <p:cNvPr id="22" name="CaixaDeTexto 21">
                <a:extLst>
                  <a:ext uri="{FF2B5EF4-FFF2-40B4-BE49-F238E27FC236}">
                    <a16:creationId xmlns:a16="http://schemas.microsoft.com/office/drawing/2014/main" id="{71ED2D39-08EE-74B3-2C7C-C65B4DD0884C}"/>
                  </a:ext>
                </a:extLst>
              </p:cNvPr>
              <p:cNvSpPr txBox="1">
                <a:spLocks noRot="1" noChangeAspect="1" noMove="1" noResize="1" noEditPoints="1" noAdjustHandles="1" noChangeArrowheads="1" noChangeShapeType="1" noTextEdit="1"/>
              </p:cNvSpPr>
              <p:nvPr/>
            </p:nvSpPr>
            <p:spPr>
              <a:xfrm>
                <a:off x="251520" y="5089961"/>
                <a:ext cx="3816424" cy="583365"/>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235437C1-D41D-CAB8-BCF0-E34FE640A91E}"/>
                  </a:ext>
                </a:extLst>
              </p:cNvPr>
              <p:cNvSpPr txBox="1"/>
              <p:nvPr/>
            </p:nvSpPr>
            <p:spPr>
              <a:xfrm>
                <a:off x="4644008" y="5068407"/>
                <a:ext cx="3816424" cy="5833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𝑉</m:t>
                          </m:r>
                        </m:e>
                        <m:sub>
                          <m:r>
                            <a:rPr lang="pt-BR" sz="2000" b="0" i="1" smtClean="0">
                              <a:latin typeface="Cambria Math" panose="02040503050406030204" pitchFamily="18" charset="0"/>
                            </a:rPr>
                            <m:t>2</m:t>
                          </m:r>
                        </m:sub>
                      </m:sSub>
                      <m:r>
                        <a:rPr lang="pt-BR" sz="2000" b="0" i="1" smtClean="0">
                          <a:latin typeface="Cambria Math" panose="02040503050406030204" pitchFamily="18" charset="0"/>
                        </a:rPr>
                        <m:t>=</m:t>
                      </m:r>
                      <m:f>
                        <m:fPr>
                          <m:ctrlPr>
                            <a:rPr lang="pt-BR" sz="2000" b="0" i="1" smtClean="0">
                              <a:latin typeface="Cambria Math" panose="02040503050406030204" pitchFamily="18" charset="0"/>
                            </a:rPr>
                          </m:ctrlPr>
                        </m:fPr>
                        <m:num>
                          <m:r>
                            <a:rPr lang="pt-BR" sz="2000" b="0" i="1" smtClean="0">
                              <a:latin typeface="Cambria Math" panose="02040503050406030204" pitchFamily="18" charset="0"/>
                            </a:rPr>
                            <m:t>20</m:t>
                          </m:r>
                          <m:r>
                            <a:rPr lang="pt-BR" sz="2000" b="0" i="1" smtClean="0">
                              <a:latin typeface="Cambria Math" panose="02040503050406030204" pitchFamily="18" charset="0"/>
                            </a:rPr>
                            <m:t>𝐾</m:t>
                          </m:r>
                        </m:num>
                        <m:den>
                          <m:r>
                            <a:rPr lang="pt-BR" sz="2000" b="0" i="1" smtClean="0">
                              <a:latin typeface="Cambria Math" panose="02040503050406030204" pitchFamily="18" charset="0"/>
                            </a:rPr>
                            <m:t>10</m:t>
                          </m:r>
                          <m:r>
                            <a:rPr lang="pt-BR" sz="2000" b="0" i="1" smtClean="0">
                              <a:latin typeface="Cambria Math" panose="02040503050406030204" pitchFamily="18" charset="0"/>
                            </a:rPr>
                            <m:t>𝐾</m:t>
                          </m:r>
                          <m:r>
                            <a:rPr lang="pt-BR" sz="2000" b="0" i="1" smtClean="0">
                              <a:latin typeface="Cambria Math" panose="02040503050406030204" pitchFamily="18" charset="0"/>
                            </a:rPr>
                            <m:t>+20</m:t>
                          </m:r>
                          <m:r>
                            <a:rPr lang="pt-BR" sz="2000" b="0" i="1" smtClean="0">
                              <a:latin typeface="Cambria Math" panose="02040503050406030204" pitchFamily="18" charset="0"/>
                            </a:rPr>
                            <m:t>𝐾</m:t>
                          </m:r>
                        </m:den>
                      </m:f>
                      <m:r>
                        <a:rPr lang="pt-BR" sz="2000" b="0" i="1" smtClean="0">
                          <a:latin typeface="Cambria Math" panose="02040503050406030204" pitchFamily="18" charset="0"/>
                          <a:ea typeface="Cambria Math" panose="02040503050406030204" pitchFamily="18" charset="0"/>
                        </a:rPr>
                        <m:t>×5=3,33 </m:t>
                      </m:r>
                      <m:r>
                        <a:rPr lang="pt-BR" sz="2000" b="0" i="1" smtClean="0">
                          <a:latin typeface="Cambria Math" panose="02040503050406030204" pitchFamily="18" charset="0"/>
                          <a:ea typeface="Cambria Math" panose="02040503050406030204" pitchFamily="18" charset="0"/>
                        </a:rPr>
                        <m:t>𝑉𝑜𝑙𝑡𝑠</m:t>
                      </m:r>
                    </m:oMath>
                  </m:oMathPara>
                </a14:m>
                <a:endParaRPr lang="pt-BR" sz="2000" dirty="0"/>
              </a:p>
            </p:txBody>
          </p:sp>
        </mc:Choice>
        <mc:Fallback xmlns="">
          <p:sp>
            <p:nvSpPr>
              <p:cNvPr id="23" name="CaixaDeTexto 22">
                <a:extLst>
                  <a:ext uri="{FF2B5EF4-FFF2-40B4-BE49-F238E27FC236}">
                    <a16:creationId xmlns:a16="http://schemas.microsoft.com/office/drawing/2014/main" id="{235437C1-D41D-CAB8-BCF0-E34FE640A91E}"/>
                  </a:ext>
                </a:extLst>
              </p:cNvPr>
              <p:cNvSpPr txBox="1">
                <a:spLocks noRot="1" noChangeAspect="1" noMove="1" noResize="1" noEditPoints="1" noAdjustHandles="1" noChangeArrowheads="1" noChangeShapeType="1" noTextEdit="1"/>
              </p:cNvSpPr>
              <p:nvPr/>
            </p:nvSpPr>
            <p:spPr>
              <a:xfrm>
                <a:off x="4644008" y="5068407"/>
                <a:ext cx="3816424" cy="583365"/>
              </a:xfrm>
              <a:prstGeom prst="rect">
                <a:avLst/>
              </a:prstGeom>
              <a:blipFill>
                <a:blip r:embed="rId7"/>
                <a:stretch>
                  <a:fillRect/>
                </a:stretch>
              </a:blipFill>
            </p:spPr>
            <p:txBody>
              <a:bodyPr/>
              <a:lstStyle/>
              <a:p>
                <a:r>
                  <a:rPr lang="pt-BR">
                    <a:noFill/>
                  </a:rPr>
                  <a:t> </a:t>
                </a:r>
              </a:p>
            </p:txBody>
          </p:sp>
        </mc:Fallback>
      </mc:AlternateContent>
      <p:sp>
        <p:nvSpPr>
          <p:cNvPr id="24" name="CaixaDeTexto 23">
            <a:extLst>
              <a:ext uri="{FF2B5EF4-FFF2-40B4-BE49-F238E27FC236}">
                <a16:creationId xmlns:a16="http://schemas.microsoft.com/office/drawing/2014/main" id="{E999DA81-E269-00A5-7CD0-3BB5FC04C4C2}"/>
              </a:ext>
            </a:extLst>
          </p:cNvPr>
          <p:cNvSpPr txBox="1"/>
          <p:nvPr/>
        </p:nvSpPr>
        <p:spPr>
          <a:xfrm>
            <a:off x="323528" y="6001543"/>
            <a:ext cx="5392528" cy="307777"/>
          </a:xfrm>
          <a:prstGeom prst="rect">
            <a:avLst/>
          </a:prstGeom>
          <a:noFill/>
        </p:spPr>
        <p:txBody>
          <a:bodyPr wrap="square">
            <a:spAutoFit/>
          </a:bodyPr>
          <a:lstStyle/>
          <a:p>
            <a:r>
              <a:rPr lang="pt-BR" sz="1400" dirty="0">
                <a:latin typeface="Gotham HTF"/>
              </a:rPr>
              <a:t>Note que a soma de V1 e V2 é igual a 5 Volts, a tensão total de entrada!</a:t>
            </a:r>
          </a:p>
        </p:txBody>
      </p:sp>
    </p:spTree>
    <p:extLst>
      <p:ext uri="{BB962C8B-B14F-4D97-AF65-F5344CB8AC3E}">
        <p14:creationId xmlns:p14="http://schemas.microsoft.com/office/powerpoint/2010/main" val="83690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7079704"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Divisor de Tensão com Resistores</a:t>
            </a:r>
          </a:p>
        </p:txBody>
      </p:sp>
      <p:grpSp>
        <p:nvGrpSpPr>
          <p:cNvPr id="5" name="Group 3">
            <a:extLst>
              <a:ext uri="{FF2B5EF4-FFF2-40B4-BE49-F238E27FC236}">
                <a16:creationId xmlns:a16="http://schemas.microsoft.com/office/drawing/2014/main" id="{951C5770-2464-088A-B7A3-9ECD7098EFBA}"/>
              </a:ext>
            </a:extLst>
          </p:cNvPr>
          <p:cNvGrpSpPr/>
          <p:nvPr/>
        </p:nvGrpSpPr>
        <p:grpSpPr>
          <a:xfrm>
            <a:off x="323528" y="1124743"/>
            <a:ext cx="8496944" cy="936105"/>
            <a:chOff x="638714" y="3080501"/>
            <a:chExt cx="12272827" cy="3165599"/>
          </a:xfrm>
        </p:grpSpPr>
        <p:sp>
          <p:nvSpPr>
            <p:cNvPr id="6" name="Rectangle 66">
              <a:extLst>
                <a:ext uri="{FF2B5EF4-FFF2-40B4-BE49-F238E27FC236}">
                  <a16:creationId xmlns:a16="http://schemas.microsoft.com/office/drawing/2014/main" id="{34891F7B-D1CF-A7B0-85FA-D7101B83DEC4}"/>
                </a:ext>
              </a:extLst>
            </p:cNvPr>
            <p:cNvSpPr>
              <a:spLocks/>
            </p:cNvSpPr>
            <p:nvPr/>
          </p:nvSpPr>
          <p:spPr bwMode="auto">
            <a:xfrm>
              <a:off x="1378422" y="3083256"/>
              <a:ext cx="11533119" cy="316284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rIns="432000" rtlCol="0" anchor="ctr">
              <a:noAutofit/>
            </a:bodyPr>
            <a:lstStyle/>
            <a:p>
              <a:pPr marL="0" indent="0">
                <a:buNone/>
              </a:pPr>
              <a:r>
                <a:rPr lang="pt-BR" b="0" i="0" dirty="0">
                  <a:solidFill>
                    <a:schemeClr val="tx1"/>
                  </a:solidFill>
                  <a:effectLst/>
                  <a:latin typeface="Gotham HTF"/>
                </a:rPr>
                <a:t>A divisão de tensão com resistores tem diversas aplicações e é amplamente utilizada na eletrônica. Algumas aplicações comuns incluem:</a:t>
              </a:r>
              <a:endParaRPr lang="pt-BR" b="1" dirty="0">
                <a:solidFill>
                  <a:schemeClr val="tx1"/>
                </a:solidFill>
                <a:latin typeface="Gotham HTF"/>
              </a:endParaRPr>
            </a:p>
          </p:txBody>
        </p:sp>
        <p:sp>
          <p:nvSpPr>
            <p:cNvPr id="7" name="Pentagon 19">
              <a:extLst>
                <a:ext uri="{FF2B5EF4-FFF2-40B4-BE49-F238E27FC236}">
                  <a16:creationId xmlns:a16="http://schemas.microsoft.com/office/drawing/2014/main" id="{6CA9FAC3-2346-320B-4063-B60B913FB2D0}"/>
                </a:ext>
              </a:extLst>
            </p:cNvPr>
            <p:cNvSpPr/>
            <p:nvPr/>
          </p:nvSpPr>
          <p:spPr bwMode="auto">
            <a:xfrm>
              <a:off x="638714" y="3080501"/>
              <a:ext cx="1088601" cy="3165599"/>
            </a:xfrm>
            <a:prstGeom prst="homePlate">
              <a:avLst>
                <a:gd name="adj" fmla="val 27321"/>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pt-BR" sz="1900" b="1" kern="0" dirty="0">
                <a:solidFill>
                  <a:schemeClr val="tx1"/>
                </a:solidFill>
                <a:latin typeface="Gotham HTF"/>
              </a:endParaRPr>
            </a:p>
          </p:txBody>
        </p:sp>
      </p:grpSp>
      <p:grpSp>
        <p:nvGrpSpPr>
          <p:cNvPr id="4101" name="Agrupar 4100">
            <a:extLst>
              <a:ext uri="{FF2B5EF4-FFF2-40B4-BE49-F238E27FC236}">
                <a16:creationId xmlns:a16="http://schemas.microsoft.com/office/drawing/2014/main" id="{DF533C42-5367-C40A-05E7-2581A4DB637A}"/>
              </a:ext>
            </a:extLst>
          </p:cNvPr>
          <p:cNvGrpSpPr/>
          <p:nvPr/>
        </p:nvGrpSpPr>
        <p:grpSpPr>
          <a:xfrm>
            <a:off x="395536" y="4141646"/>
            <a:ext cx="2197767" cy="1927843"/>
            <a:chOff x="395536" y="4141646"/>
            <a:chExt cx="2197767" cy="1927843"/>
          </a:xfrm>
        </p:grpSpPr>
        <p:sp>
          <p:nvSpPr>
            <p:cNvPr id="2" name="Rectangle 3">
              <a:extLst>
                <a:ext uri="{FF2B5EF4-FFF2-40B4-BE49-F238E27FC236}">
                  <a16:creationId xmlns:a16="http://schemas.microsoft.com/office/drawing/2014/main" id="{122D9D2A-EA48-8267-46E6-04F7B91CBB27}"/>
                </a:ext>
              </a:extLst>
            </p:cNvPr>
            <p:cNvSpPr>
              <a:spLocks noChangeAspect="1"/>
            </p:cNvSpPr>
            <p:nvPr/>
          </p:nvSpPr>
          <p:spPr>
            <a:xfrm>
              <a:off x="395536" y="4141646"/>
              <a:ext cx="594000" cy="594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pt-BR" sz="1100" dirty="0">
                <a:solidFill>
                  <a:prstClr val="white"/>
                </a:solidFill>
                <a:latin typeface="Gotham HTF"/>
              </a:endParaRPr>
            </a:p>
          </p:txBody>
        </p:sp>
        <p:sp>
          <p:nvSpPr>
            <p:cNvPr id="10" name="Rectangle 6">
              <a:extLst>
                <a:ext uri="{FF2B5EF4-FFF2-40B4-BE49-F238E27FC236}">
                  <a16:creationId xmlns:a16="http://schemas.microsoft.com/office/drawing/2014/main" id="{D6F66BAE-72DE-F93F-7217-8331159B854F}"/>
                </a:ext>
              </a:extLst>
            </p:cNvPr>
            <p:cNvSpPr>
              <a:spLocks noChangeAspect="1"/>
            </p:cNvSpPr>
            <p:nvPr/>
          </p:nvSpPr>
          <p:spPr>
            <a:xfrm>
              <a:off x="989536" y="4141646"/>
              <a:ext cx="1603767"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pt-BR" sz="1400" b="1" dirty="0">
                  <a:solidFill>
                    <a:prstClr val="white"/>
                  </a:solidFill>
                  <a:latin typeface="Gotham HTF"/>
                </a:rPr>
                <a:t>Controle de Volume</a:t>
              </a:r>
            </a:p>
          </p:txBody>
        </p:sp>
        <p:sp>
          <p:nvSpPr>
            <p:cNvPr id="16" name="TextBox 11">
              <a:extLst>
                <a:ext uri="{FF2B5EF4-FFF2-40B4-BE49-F238E27FC236}">
                  <a16:creationId xmlns:a16="http://schemas.microsoft.com/office/drawing/2014/main" id="{B55B7E4E-6B20-B85F-64BA-3E182F7EFA8F}"/>
                </a:ext>
              </a:extLst>
            </p:cNvPr>
            <p:cNvSpPr txBox="1"/>
            <p:nvPr/>
          </p:nvSpPr>
          <p:spPr>
            <a:xfrm>
              <a:off x="395536" y="4869160"/>
              <a:ext cx="2197766" cy="1200329"/>
            </a:xfrm>
            <a:prstGeom prst="rect">
              <a:avLst/>
            </a:prstGeom>
            <a:noFill/>
          </p:spPr>
          <p:txBody>
            <a:bodyPr wrap="square" rtlCol="0">
              <a:spAutoFit/>
            </a:bodyPr>
            <a:lstStyle/>
            <a:p>
              <a:pPr defTabSz="685800"/>
              <a:r>
                <a:rPr lang="pt-BR" sz="1200" b="0" i="0" dirty="0">
                  <a:effectLst/>
                  <a:latin typeface="Gotham HTF"/>
                </a:rPr>
                <a:t>Utilizado em amplificadores de áudio, onde um potenciômetro é usado para ajustar a tensão que chega ao alto-falante, controlando assim o volume do som.</a:t>
              </a:r>
              <a:endParaRPr lang="pt-BR" sz="1200" dirty="0">
                <a:latin typeface="Gotham HTF"/>
              </a:endParaRPr>
            </a:p>
          </p:txBody>
        </p:sp>
      </p:grpSp>
      <p:grpSp>
        <p:nvGrpSpPr>
          <p:cNvPr id="4099" name="Agrupar 4098">
            <a:extLst>
              <a:ext uri="{FF2B5EF4-FFF2-40B4-BE49-F238E27FC236}">
                <a16:creationId xmlns:a16="http://schemas.microsoft.com/office/drawing/2014/main" id="{76C40157-9BDC-E348-87D0-DF6814D4F537}"/>
              </a:ext>
            </a:extLst>
          </p:cNvPr>
          <p:cNvGrpSpPr/>
          <p:nvPr/>
        </p:nvGrpSpPr>
        <p:grpSpPr>
          <a:xfrm>
            <a:off x="3415034" y="4141646"/>
            <a:ext cx="2197767" cy="2666506"/>
            <a:chOff x="3288633" y="4141646"/>
            <a:chExt cx="2197767" cy="2666506"/>
          </a:xfrm>
        </p:grpSpPr>
        <p:sp>
          <p:nvSpPr>
            <p:cNvPr id="3" name="Rectangle 4">
              <a:extLst>
                <a:ext uri="{FF2B5EF4-FFF2-40B4-BE49-F238E27FC236}">
                  <a16:creationId xmlns:a16="http://schemas.microsoft.com/office/drawing/2014/main" id="{402128BF-8609-6711-DD45-8A0BEC0CE316}"/>
                </a:ext>
              </a:extLst>
            </p:cNvPr>
            <p:cNvSpPr>
              <a:spLocks noChangeAspect="1"/>
            </p:cNvSpPr>
            <p:nvPr/>
          </p:nvSpPr>
          <p:spPr>
            <a:xfrm>
              <a:off x="3288633" y="4141646"/>
              <a:ext cx="594000" cy="594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pt-BR" sz="1100" dirty="0">
                <a:solidFill>
                  <a:prstClr val="white"/>
                </a:solidFill>
                <a:latin typeface="Gotham HTF"/>
              </a:endParaRPr>
            </a:p>
          </p:txBody>
        </p:sp>
        <p:sp>
          <p:nvSpPr>
            <p:cNvPr id="11" name="Rectangle 7">
              <a:extLst>
                <a:ext uri="{FF2B5EF4-FFF2-40B4-BE49-F238E27FC236}">
                  <a16:creationId xmlns:a16="http://schemas.microsoft.com/office/drawing/2014/main" id="{C1E954D6-7ACD-6773-03D2-0EF2C1F7B8EB}"/>
                </a:ext>
              </a:extLst>
            </p:cNvPr>
            <p:cNvSpPr>
              <a:spLocks noChangeAspect="1"/>
            </p:cNvSpPr>
            <p:nvPr/>
          </p:nvSpPr>
          <p:spPr>
            <a:xfrm>
              <a:off x="3882633" y="4141646"/>
              <a:ext cx="1603767" cy="59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pt-BR" sz="1400" b="1" dirty="0">
                  <a:solidFill>
                    <a:prstClr val="white"/>
                  </a:solidFill>
                  <a:latin typeface="Gotham HTF"/>
                </a:rPr>
                <a:t>Sensoriamento de Níveis</a:t>
              </a:r>
            </a:p>
          </p:txBody>
        </p:sp>
        <p:sp>
          <p:nvSpPr>
            <p:cNvPr id="17" name="TextBox 12">
              <a:extLst>
                <a:ext uri="{FF2B5EF4-FFF2-40B4-BE49-F238E27FC236}">
                  <a16:creationId xmlns:a16="http://schemas.microsoft.com/office/drawing/2014/main" id="{90202F7E-5484-38DE-240F-9CD22D71F304}"/>
                </a:ext>
              </a:extLst>
            </p:cNvPr>
            <p:cNvSpPr txBox="1"/>
            <p:nvPr/>
          </p:nvSpPr>
          <p:spPr>
            <a:xfrm>
              <a:off x="3288633" y="4869160"/>
              <a:ext cx="2197766" cy="1938992"/>
            </a:xfrm>
            <a:prstGeom prst="rect">
              <a:avLst/>
            </a:prstGeom>
            <a:noFill/>
          </p:spPr>
          <p:txBody>
            <a:bodyPr wrap="square" rtlCol="0">
              <a:spAutoFit/>
            </a:bodyPr>
            <a:lstStyle/>
            <a:p>
              <a:pPr defTabSz="685800"/>
              <a:r>
                <a:rPr lang="pt-BR" sz="1200" b="0" i="0" dirty="0">
                  <a:effectLst/>
                  <a:latin typeface="Gotham HTF"/>
                </a:rPr>
                <a:t>Utilizado para converter grandezas físicas, como temperatura ou luz, em sinais elétricos proporcionais. Os sensores são projetados para variar sua resistência com a mudança da grandeza física, e a divisão de tensão é usada para obter uma tensão proporcional a essa variação.</a:t>
              </a:r>
              <a:endParaRPr lang="pt-BR" sz="1200" dirty="0">
                <a:latin typeface="Gotham HTF"/>
              </a:endParaRPr>
            </a:p>
          </p:txBody>
        </p:sp>
      </p:grpSp>
      <p:grpSp>
        <p:nvGrpSpPr>
          <p:cNvPr id="4097" name="Agrupar 4096">
            <a:extLst>
              <a:ext uri="{FF2B5EF4-FFF2-40B4-BE49-F238E27FC236}">
                <a16:creationId xmlns:a16="http://schemas.microsoft.com/office/drawing/2014/main" id="{D32BB02E-CD85-FF06-26E2-5EC1D6D025F9}"/>
              </a:ext>
            </a:extLst>
          </p:cNvPr>
          <p:cNvGrpSpPr/>
          <p:nvPr/>
        </p:nvGrpSpPr>
        <p:grpSpPr>
          <a:xfrm>
            <a:off x="6434531" y="4141646"/>
            <a:ext cx="2197767" cy="1927843"/>
            <a:chOff x="6434531" y="4141646"/>
            <a:chExt cx="2197767" cy="1927843"/>
          </a:xfrm>
        </p:grpSpPr>
        <p:sp>
          <p:nvSpPr>
            <p:cNvPr id="4" name="Rectangle 5">
              <a:extLst>
                <a:ext uri="{FF2B5EF4-FFF2-40B4-BE49-F238E27FC236}">
                  <a16:creationId xmlns:a16="http://schemas.microsoft.com/office/drawing/2014/main" id="{C24ED017-6498-A515-F010-832574D1096D}"/>
                </a:ext>
              </a:extLst>
            </p:cNvPr>
            <p:cNvSpPr>
              <a:spLocks noChangeAspect="1"/>
            </p:cNvSpPr>
            <p:nvPr/>
          </p:nvSpPr>
          <p:spPr>
            <a:xfrm>
              <a:off x="6434531" y="4141646"/>
              <a:ext cx="594000" cy="594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pt-BR" sz="1100" dirty="0">
                <a:solidFill>
                  <a:prstClr val="white"/>
                </a:solidFill>
                <a:latin typeface="Gotham HTF"/>
              </a:endParaRPr>
            </a:p>
          </p:txBody>
        </p:sp>
        <p:sp>
          <p:nvSpPr>
            <p:cNvPr id="15" name="Rectangle 8">
              <a:extLst>
                <a:ext uri="{FF2B5EF4-FFF2-40B4-BE49-F238E27FC236}">
                  <a16:creationId xmlns:a16="http://schemas.microsoft.com/office/drawing/2014/main" id="{7096B5C2-5B9B-F9BA-BE84-1AADE644C7D5}"/>
                </a:ext>
              </a:extLst>
            </p:cNvPr>
            <p:cNvSpPr>
              <a:spLocks noChangeAspect="1"/>
            </p:cNvSpPr>
            <p:nvPr/>
          </p:nvSpPr>
          <p:spPr>
            <a:xfrm>
              <a:off x="7028531" y="4141646"/>
              <a:ext cx="1603767" cy="59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pt-BR" sz="1400" b="1" dirty="0">
                  <a:solidFill>
                    <a:prstClr val="white"/>
                  </a:solidFill>
                  <a:latin typeface="Gotham HTF"/>
                </a:rPr>
                <a:t>Fontes de Alimentação Ajustáveis</a:t>
              </a:r>
            </a:p>
          </p:txBody>
        </p:sp>
        <p:sp>
          <p:nvSpPr>
            <p:cNvPr id="18" name="TextBox 13">
              <a:extLst>
                <a:ext uri="{FF2B5EF4-FFF2-40B4-BE49-F238E27FC236}">
                  <a16:creationId xmlns:a16="http://schemas.microsoft.com/office/drawing/2014/main" id="{CEA8C7DA-C835-09FD-0B2D-980F5BFAFB9D}"/>
                </a:ext>
              </a:extLst>
            </p:cNvPr>
            <p:cNvSpPr txBox="1"/>
            <p:nvPr/>
          </p:nvSpPr>
          <p:spPr>
            <a:xfrm>
              <a:off x="6434532" y="4869160"/>
              <a:ext cx="2197766" cy="1200329"/>
            </a:xfrm>
            <a:prstGeom prst="rect">
              <a:avLst/>
            </a:prstGeom>
            <a:noFill/>
          </p:spPr>
          <p:txBody>
            <a:bodyPr wrap="square" rtlCol="0">
              <a:spAutoFit/>
            </a:bodyPr>
            <a:lstStyle/>
            <a:p>
              <a:pPr defTabSz="685800"/>
              <a:r>
                <a:rPr lang="pt-BR" sz="1200" b="0" i="0" dirty="0">
                  <a:effectLst/>
                  <a:latin typeface="Gotham HTF"/>
                </a:rPr>
                <a:t>A divisão de tensão é usada para criar uma saída de tensão ajustável a partir de uma fonte de tensão fixa, permitindo fornecer diferentes níveis de tensão conforme necessário.</a:t>
              </a:r>
              <a:endParaRPr lang="pt-BR" sz="1200" dirty="0">
                <a:latin typeface="Gotham HTF"/>
              </a:endParaRPr>
            </a:p>
          </p:txBody>
        </p:sp>
      </p:grpSp>
      <p:pic>
        <p:nvPicPr>
          <p:cNvPr id="6146" name="Picture 2" descr="CAIXA DE SOM LOGITECH Z207 - P2, Bluetooth, Controle Volume por R$378,50">
            <a:extLst>
              <a:ext uri="{FF2B5EF4-FFF2-40B4-BE49-F238E27FC236}">
                <a16:creationId xmlns:a16="http://schemas.microsoft.com/office/drawing/2014/main" id="{A8CCF9B1-DD4C-78BA-7AFB-C0FD343CF3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139" y="2434719"/>
            <a:ext cx="1484560" cy="1531582"/>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Eletronica Erlich: LDR e suas utilidades">
            <a:extLst>
              <a:ext uri="{FF2B5EF4-FFF2-40B4-BE49-F238E27FC236}">
                <a16:creationId xmlns:a16="http://schemas.microsoft.com/office/drawing/2014/main" id="{43E8C58B-3952-3744-ABC4-627E9851D02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34098" y="2178624"/>
            <a:ext cx="2048912" cy="1923978"/>
          </a:xfrm>
          <a:prstGeom prst="rect">
            <a:avLst/>
          </a:prstGeom>
          <a:noFill/>
          <a:extLst>
            <a:ext uri="{909E8E84-426E-40DD-AFC4-6F175D3DCCD1}">
              <a14:hiddenFill xmlns:a14="http://schemas.microsoft.com/office/drawing/2010/main">
                <a:solidFill>
                  <a:srgbClr val="FFFFFF"/>
                </a:solidFill>
              </a14:hiddenFill>
            </a:ext>
          </a:extLst>
        </p:spPr>
      </p:pic>
      <p:pic>
        <p:nvPicPr>
          <p:cNvPr id="4105" name="Imagem 4104">
            <a:extLst>
              <a:ext uri="{FF2B5EF4-FFF2-40B4-BE49-F238E27FC236}">
                <a16:creationId xmlns:a16="http://schemas.microsoft.com/office/drawing/2014/main" id="{C706AC4C-C43A-F26C-7244-168FF143982B}"/>
              </a:ext>
            </a:extLst>
          </p:cNvPr>
          <p:cNvPicPr>
            <a:picLocks noChangeAspect="1"/>
          </p:cNvPicPr>
          <p:nvPr/>
        </p:nvPicPr>
        <p:blipFill>
          <a:blip r:embed="rId5"/>
          <a:stretch>
            <a:fillRect/>
          </a:stretch>
        </p:blipFill>
        <p:spPr>
          <a:xfrm>
            <a:off x="6653229" y="2164513"/>
            <a:ext cx="1738632" cy="1835858"/>
          </a:xfrm>
          <a:prstGeom prst="rect">
            <a:avLst/>
          </a:prstGeom>
        </p:spPr>
      </p:pic>
    </p:spTree>
    <p:extLst>
      <p:ext uri="{BB962C8B-B14F-4D97-AF65-F5344CB8AC3E}">
        <p14:creationId xmlns:p14="http://schemas.microsoft.com/office/powerpoint/2010/main" val="605533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7079704"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Sinais Digitais</a:t>
            </a:r>
          </a:p>
        </p:txBody>
      </p:sp>
      <p:pic>
        <p:nvPicPr>
          <p:cNvPr id="8194" name="Picture 2" descr="Analog vs. Digital Signals: Uses, Advantages and Disadvantages | Article |  MPS">
            <a:extLst>
              <a:ext uri="{FF2B5EF4-FFF2-40B4-BE49-F238E27FC236}">
                <a16:creationId xmlns:a16="http://schemas.microsoft.com/office/drawing/2014/main" id="{6ADC53DA-08AA-2EF6-87BE-64EB1D8143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22301"/>
            <a:ext cx="9144000" cy="3382963"/>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79A05273-1744-0A66-BE39-FF091183D4FA}"/>
              </a:ext>
            </a:extLst>
          </p:cNvPr>
          <p:cNvSpPr txBox="1"/>
          <p:nvPr/>
        </p:nvSpPr>
        <p:spPr>
          <a:xfrm>
            <a:off x="725840" y="5833864"/>
            <a:ext cx="4572000" cy="230832"/>
          </a:xfrm>
          <a:prstGeom prst="rect">
            <a:avLst/>
          </a:prstGeom>
          <a:noFill/>
        </p:spPr>
        <p:txBody>
          <a:bodyPr wrap="square">
            <a:spAutoFit/>
          </a:bodyPr>
          <a:lstStyle/>
          <a:p>
            <a:r>
              <a:rPr lang="pt-BR" sz="900" dirty="0">
                <a:latin typeface="Gotham HTF"/>
              </a:rPr>
              <a:t>Fonte: https://www.monolithicpower.com/en/analog-vs-digital-signal</a:t>
            </a:r>
          </a:p>
        </p:txBody>
      </p:sp>
    </p:spTree>
    <p:extLst>
      <p:ext uri="{BB962C8B-B14F-4D97-AF65-F5344CB8AC3E}">
        <p14:creationId xmlns:p14="http://schemas.microsoft.com/office/powerpoint/2010/main" val="1824700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7079704"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Sinais Digitais</a:t>
            </a:r>
          </a:p>
        </p:txBody>
      </p:sp>
      <p:grpSp>
        <p:nvGrpSpPr>
          <p:cNvPr id="2" name="Group 2">
            <a:extLst>
              <a:ext uri="{FF2B5EF4-FFF2-40B4-BE49-F238E27FC236}">
                <a16:creationId xmlns:a16="http://schemas.microsoft.com/office/drawing/2014/main" id="{CF19F918-5F06-3805-3D75-1470F54A25C9}"/>
              </a:ext>
            </a:extLst>
          </p:cNvPr>
          <p:cNvGrpSpPr/>
          <p:nvPr/>
        </p:nvGrpSpPr>
        <p:grpSpPr>
          <a:xfrm>
            <a:off x="323528" y="908720"/>
            <a:ext cx="8228546" cy="1296144"/>
            <a:chOff x="638714" y="1308295"/>
            <a:chExt cx="10971395" cy="1901011"/>
          </a:xfrm>
        </p:grpSpPr>
        <p:sp>
          <p:nvSpPr>
            <p:cNvPr id="3" name="Rectangle 78">
              <a:extLst>
                <a:ext uri="{FF2B5EF4-FFF2-40B4-BE49-F238E27FC236}">
                  <a16:creationId xmlns:a16="http://schemas.microsoft.com/office/drawing/2014/main" id="{BDE030E8-32BB-BBE5-0437-9B0C182FFB10}"/>
                </a:ext>
              </a:extLst>
            </p:cNvPr>
            <p:cNvSpPr/>
            <p:nvPr/>
          </p:nvSpPr>
          <p:spPr bwMode="auto">
            <a:xfrm>
              <a:off x="1378423" y="1308295"/>
              <a:ext cx="10231686" cy="190101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rIns="0" bIns="0" rtlCol="0" anchor="ctr"/>
            <a:lstStyle/>
            <a:p>
              <a:pPr marL="0" indent="0">
                <a:buNone/>
              </a:pPr>
              <a:r>
                <a:rPr lang="pt-BR" b="0" i="0" dirty="0">
                  <a:solidFill>
                    <a:schemeClr val="tx1"/>
                  </a:solidFill>
                  <a:effectLst/>
                  <a:latin typeface="Gotham HTF"/>
                </a:rPr>
                <a:t>Um sinal digital é uma </a:t>
              </a:r>
              <a:r>
                <a:rPr lang="pt-BR" b="1" i="0" dirty="0">
                  <a:solidFill>
                    <a:schemeClr val="tx1"/>
                  </a:solidFill>
                  <a:effectLst/>
                  <a:latin typeface="Gotham HTF"/>
                </a:rPr>
                <a:t>representação discreta de informações </a:t>
              </a:r>
              <a:r>
                <a:rPr lang="pt-BR" b="0" i="0" dirty="0">
                  <a:solidFill>
                    <a:schemeClr val="tx1"/>
                  </a:solidFill>
                  <a:effectLst/>
                  <a:latin typeface="Gotham HTF"/>
                </a:rPr>
                <a:t>por meio de estados distintos, normalmente representados como </a:t>
              </a:r>
              <a:r>
                <a:rPr lang="pt-BR" b="1" i="0" dirty="0">
                  <a:solidFill>
                    <a:schemeClr val="tx1"/>
                  </a:solidFill>
                  <a:effectLst/>
                  <a:latin typeface="Gotham HTF"/>
                </a:rPr>
                <a:t>0 e 1</a:t>
              </a:r>
              <a:r>
                <a:rPr lang="pt-BR" b="0" i="0" dirty="0">
                  <a:solidFill>
                    <a:schemeClr val="tx1"/>
                  </a:solidFill>
                  <a:effectLst/>
                  <a:latin typeface="Gotham HTF"/>
                </a:rPr>
                <a:t>. Diferentemente dos sinais analógicos, que variam continuamente, os sinais digitais possuem apenas esses dois valores discretos, que representam a </a:t>
              </a:r>
              <a:r>
                <a:rPr lang="pt-BR" b="1" i="0" dirty="0">
                  <a:solidFill>
                    <a:schemeClr val="tx1"/>
                  </a:solidFill>
                  <a:effectLst/>
                  <a:latin typeface="Gotham HTF"/>
                </a:rPr>
                <a:t>presença ou ausência </a:t>
              </a:r>
              <a:r>
                <a:rPr lang="pt-BR" b="0" i="0" dirty="0">
                  <a:solidFill>
                    <a:schemeClr val="tx1"/>
                  </a:solidFill>
                  <a:effectLst/>
                  <a:latin typeface="Gotham HTF"/>
                </a:rPr>
                <a:t>de um determinado estado</a:t>
              </a:r>
              <a:endParaRPr lang="pt-BR" b="1" dirty="0">
                <a:solidFill>
                  <a:schemeClr val="tx1"/>
                </a:solidFill>
                <a:latin typeface="Gotham HTF"/>
              </a:endParaRPr>
            </a:p>
          </p:txBody>
        </p:sp>
        <p:sp>
          <p:nvSpPr>
            <p:cNvPr id="4" name="Pentagon 26">
              <a:extLst>
                <a:ext uri="{FF2B5EF4-FFF2-40B4-BE49-F238E27FC236}">
                  <a16:creationId xmlns:a16="http://schemas.microsoft.com/office/drawing/2014/main" id="{A85194A7-B2E9-1AB4-FDB6-FA2A3BB12000}"/>
                </a:ext>
              </a:extLst>
            </p:cNvPr>
            <p:cNvSpPr/>
            <p:nvPr/>
          </p:nvSpPr>
          <p:spPr bwMode="auto">
            <a:xfrm>
              <a:off x="638714" y="1308295"/>
              <a:ext cx="1075481" cy="1901011"/>
            </a:xfrm>
            <a:prstGeom prst="homePlate">
              <a:avLst>
                <a:gd name="adj" fmla="val 2732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pt-BR" sz="1900" b="1" kern="0" dirty="0">
                <a:solidFill>
                  <a:schemeClr val="tx1"/>
                </a:solidFill>
                <a:latin typeface="Gotham HTF"/>
              </a:endParaRPr>
            </a:p>
          </p:txBody>
        </p:sp>
      </p:grpSp>
      <p:pic>
        <p:nvPicPr>
          <p:cNvPr id="8194" name="Picture 2" descr="Analog vs. Digital Signals: Uses, Advantages and Disadvantages | Article |  MPS">
            <a:extLst>
              <a:ext uri="{FF2B5EF4-FFF2-40B4-BE49-F238E27FC236}">
                <a16:creationId xmlns:a16="http://schemas.microsoft.com/office/drawing/2014/main" id="{6ADC53DA-08AA-2EF6-87BE-64EB1D8143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22301"/>
            <a:ext cx="9144000" cy="3382963"/>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79A05273-1744-0A66-BE39-FF091183D4FA}"/>
              </a:ext>
            </a:extLst>
          </p:cNvPr>
          <p:cNvSpPr txBox="1"/>
          <p:nvPr/>
        </p:nvSpPr>
        <p:spPr>
          <a:xfrm>
            <a:off x="725840" y="5833864"/>
            <a:ext cx="4572000" cy="230832"/>
          </a:xfrm>
          <a:prstGeom prst="rect">
            <a:avLst/>
          </a:prstGeom>
          <a:noFill/>
        </p:spPr>
        <p:txBody>
          <a:bodyPr wrap="square">
            <a:spAutoFit/>
          </a:bodyPr>
          <a:lstStyle/>
          <a:p>
            <a:r>
              <a:rPr lang="pt-BR" sz="900" dirty="0">
                <a:latin typeface="Gotham HTF"/>
              </a:rPr>
              <a:t>Fonte: https://www.monolithicpower.com/en/analog-vs-digital-signal</a:t>
            </a:r>
          </a:p>
        </p:txBody>
      </p:sp>
    </p:spTree>
    <p:extLst>
      <p:ext uri="{BB962C8B-B14F-4D97-AF65-F5344CB8AC3E}">
        <p14:creationId xmlns:p14="http://schemas.microsoft.com/office/powerpoint/2010/main" val="3594895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Sinais Digitais</a:t>
            </a:r>
          </a:p>
        </p:txBody>
      </p:sp>
      <p:sp>
        <p:nvSpPr>
          <p:cNvPr id="5" name="Rectangle 6">
            <a:extLst>
              <a:ext uri="{FF2B5EF4-FFF2-40B4-BE49-F238E27FC236}">
                <a16:creationId xmlns:a16="http://schemas.microsoft.com/office/drawing/2014/main" id="{C94DA736-7895-356B-B6BB-E32823C703E4}"/>
              </a:ext>
            </a:extLst>
          </p:cNvPr>
          <p:cNvSpPr>
            <a:spLocks noChangeAspect="1"/>
          </p:cNvSpPr>
          <p:nvPr/>
        </p:nvSpPr>
        <p:spPr>
          <a:xfrm>
            <a:off x="467544" y="4395741"/>
            <a:ext cx="3061262" cy="18405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endParaRPr lang="pt-BR" sz="1200" b="0" i="0" dirty="0">
              <a:solidFill>
                <a:srgbClr val="D1D5DB"/>
              </a:solidFill>
              <a:effectLst/>
              <a:latin typeface="Söhne"/>
            </a:endParaRPr>
          </a:p>
          <a:p>
            <a:pPr defTabSz="685800"/>
            <a:r>
              <a:rPr lang="pt-BR" sz="1200" b="0" i="0" dirty="0">
                <a:solidFill>
                  <a:schemeClr val="tx1"/>
                </a:solidFill>
                <a:effectLst/>
                <a:latin typeface="Gotham HTF"/>
              </a:rPr>
              <a:t>Outro exemplo de sinal digital é a codificação de áudio em formato MP3. Os arquivos de áudio são convertidos em uma sequência de 0s e 1s para representar as amostras de áudio digitalmente. Essa codificação permite a reprodução precisa do som original quando o sinal digital é convertido de volta em forma analógica.</a:t>
            </a:r>
            <a:endParaRPr lang="pt-BR" sz="1200" dirty="0">
              <a:solidFill>
                <a:schemeClr val="tx1"/>
              </a:solidFill>
              <a:latin typeface="Gotham HTF"/>
            </a:endParaRPr>
          </a:p>
        </p:txBody>
      </p:sp>
      <p:sp>
        <p:nvSpPr>
          <p:cNvPr id="10" name="Rectangle 12">
            <a:extLst>
              <a:ext uri="{FF2B5EF4-FFF2-40B4-BE49-F238E27FC236}">
                <a16:creationId xmlns:a16="http://schemas.microsoft.com/office/drawing/2014/main" id="{7C52F909-5F3B-6DF2-B458-CCBE6E658963}"/>
              </a:ext>
            </a:extLst>
          </p:cNvPr>
          <p:cNvSpPr>
            <a:spLocks noChangeAspect="1"/>
          </p:cNvSpPr>
          <p:nvPr/>
        </p:nvSpPr>
        <p:spPr>
          <a:xfrm>
            <a:off x="467544" y="6236250"/>
            <a:ext cx="3061262" cy="73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pt-BR" sz="1200" dirty="0">
              <a:solidFill>
                <a:schemeClr val="tx1"/>
              </a:solidFill>
              <a:latin typeface="Gotham HTF"/>
            </a:endParaRPr>
          </a:p>
        </p:txBody>
      </p:sp>
      <p:sp>
        <p:nvSpPr>
          <p:cNvPr id="15" name="Oval 20">
            <a:extLst>
              <a:ext uri="{FF2B5EF4-FFF2-40B4-BE49-F238E27FC236}">
                <a16:creationId xmlns:a16="http://schemas.microsoft.com/office/drawing/2014/main" id="{B2EF01FB-6B67-C19C-5093-350CF79091F2}"/>
              </a:ext>
            </a:extLst>
          </p:cNvPr>
          <p:cNvSpPr>
            <a:spLocks noChangeAspect="1"/>
          </p:cNvSpPr>
          <p:nvPr/>
        </p:nvSpPr>
        <p:spPr>
          <a:xfrm>
            <a:off x="1763461" y="4048191"/>
            <a:ext cx="469427" cy="4694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800"/>
            <a:endParaRPr lang="pt-BR" sz="1200" b="1" dirty="0">
              <a:solidFill>
                <a:schemeClr val="tx1"/>
              </a:solidFill>
              <a:latin typeface="Gotham HTF"/>
            </a:endParaRPr>
          </a:p>
        </p:txBody>
      </p:sp>
      <p:sp>
        <p:nvSpPr>
          <p:cNvPr id="18" name="Rectangle 5">
            <a:extLst>
              <a:ext uri="{FF2B5EF4-FFF2-40B4-BE49-F238E27FC236}">
                <a16:creationId xmlns:a16="http://schemas.microsoft.com/office/drawing/2014/main" id="{D022A07E-C4AC-93AA-37AA-F95C708726ED}"/>
              </a:ext>
            </a:extLst>
          </p:cNvPr>
          <p:cNvSpPr>
            <a:spLocks noChangeAspect="1"/>
          </p:cNvSpPr>
          <p:nvPr/>
        </p:nvSpPr>
        <p:spPr>
          <a:xfrm>
            <a:off x="467544" y="1515421"/>
            <a:ext cx="3061262" cy="18405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endParaRPr lang="pt-BR" sz="1100" b="1" dirty="0">
              <a:solidFill>
                <a:schemeClr val="tx1"/>
              </a:solidFill>
              <a:latin typeface="Gotham HTF"/>
            </a:endParaRPr>
          </a:p>
          <a:p>
            <a:pPr defTabSz="685800"/>
            <a:r>
              <a:rPr lang="pt-BR" sz="1200" b="0" i="0" dirty="0">
                <a:solidFill>
                  <a:schemeClr val="tx1"/>
                </a:solidFill>
                <a:effectLst/>
                <a:latin typeface="Gotham HTF"/>
              </a:rPr>
              <a:t>Um exemplo comum de sinal digital é o sistema binário, que utiliza apenas os dígitos 0 e 1 para representar informações. Em computadores, por exemplo, as informações são processadas e armazenadas em forma de sinais digitais. Cada bit em um computador representa um 0 ou 1, e é a menor unidade de informação.</a:t>
            </a:r>
            <a:endParaRPr lang="pt-BR" sz="1200" dirty="0">
              <a:solidFill>
                <a:schemeClr val="tx1"/>
              </a:solidFill>
              <a:latin typeface="Gotham HTF"/>
            </a:endParaRPr>
          </a:p>
        </p:txBody>
      </p:sp>
      <p:sp>
        <p:nvSpPr>
          <p:cNvPr id="20" name="Rectangle 11">
            <a:extLst>
              <a:ext uri="{FF2B5EF4-FFF2-40B4-BE49-F238E27FC236}">
                <a16:creationId xmlns:a16="http://schemas.microsoft.com/office/drawing/2014/main" id="{381EFEFD-E8D9-01D5-B336-D17E4D225FBF}"/>
              </a:ext>
            </a:extLst>
          </p:cNvPr>
          <p:cNvSpPr>
            <a:spLocks noChangeAspect="1"/>
          </p:cNvSpPr>
          <p:nvPr/>
        </p:nvSpPr>
        <p:spPr>
          <a:xfrm>
            <a:off x="467544" y="3355930"/>
            <a:ext cx="3061262" cy="730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pt-BR" sz="1200" dirty="0">
              <a:solidFill>
                <a:schemeClr val="tx1"/>
              </a:solidFill>
              <a:latin typeface="Gotham HTF"/>
            </a:endParaRPr>
          </a:p>
        </p:txBody>
      </p:sp>
      <p:sp>
        <p:nvSpPr>
          <p:cNvPr id="22" name="Oval 19">
            <a:extLst>
              <a:ext uri="{FF2B5EF4-FFF2-40B4-BE49-F238E27FC236}">
                <a16:creationId xmlns:a16="http://schemas.microsoft.com/office/drawing/2014/main" id="{19C5B1E3-7AB3-3E7B-D2F5-450043B9308A}"/>
              </a:ext>
            </a:extLst>
          </p:cNvPr>
          <p:cNvSpPr>
            <a:spLocks noChangeAspect="1"/>
          </p:cNvSpPr>
          <p:nvPr/>
        </p:nvSpPr>
        <p:spPr>
          <a:xfrm>
            <a:off x="1763463" y="1196508"/>
            <a:ext cx="469427" cy="4694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800"/>
            <a:endParaRPr lang="pt-BR" sz="1200" b="1" dirty="0">
              <a:solidFill>
                <a:schemeClr val="tx1"/>
              </a:solidFill>
              <a:latin typeface="Gotham HTF"/>
            </a:endParaRPr>
          </a:p>
        </p:txBody>
      </p:sp>
      <p:pic>
        <p:nvPicPr>
          <p:cNvPr id="2" name="Picture 2" descr="Analog vs. Digital Signals: Uses, Advantages and Disadvantages | Article |  MPS">
            <a:extLst>
              <a:ext uri="{FF2B5EF4-FFF2-40B4-BE49-F238E27FC236}">
                <a16:creationId xmlns:a16="http://schemas.microsoft.com/office/drawing/2014/main" id="{F981C0F8-1D46-4BD2-9316-906F00756C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1000" y="1377509"/>
            <a:ext cx="5366086" cy="1985266"/>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CF629396-80D8-8D17-B659-3E1DFCA61F3E}"/>
              </a:ext>
            </a:extLst>
          </p:cNvPr>
          <p:cNvSpPr txBox="1"/>
          <p:nvPr/>
        </p:nvSpPr>
        <p:spPr>
          <a:xfrm>
            <a:off x="4139952" y="3444969"/>
            <a:ext cx="2809456" cy="200055"/>
          </a:xfrm>
          <a:prstGeom prst="rect">
            <a:avLst/>
          </a:prstGeom>
          <a:noFill/>
        </p:spPr>
        <p:txBody>
          <a:bodyPr wrap="square">
            <a:spAutoFit/>
          </a:bodyPr>
          <a:lstStyle/>
          <a:p>
            <a:r>
              <a:rPr lang="pt-BR" sz="700" dirty="0">
                <a:latin typeface="Gotham HTF"/>
              </a:rPr>
              <a:t>Fonte: https://www.monolithicpower.com/en/analog-vs-digital-signal</a:t>
            </a:r>
          </a:p>
        </p:txBody>
      </p:sp>
      <p:pic>
        <p:nvPicPr>
          <p:cNvPr id="9218" name="Picture 2" descr="A continuous time signal is sampled in time domain. Is the signal now a  digital signal? - Quora">
            <a:extLst>
              <a:ext uri="{FF2B5EF4-FFF2-40B4-BE49-F238E27FC236}">
                <a16:creationId xmlns:a16="http://schemas.microsoft.com/office/drawing/2014/main" id="{8FB20404-C1AD-A1D5-86FE-C12762F1AA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936" y="3976015"/>
            <a:ext cx="3816424" cy="2573867"/>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DD019E5F-387B-2E0D-B881-4DE267C8D62C}"/>
              </a:ext>
            </a:extLst>
          </p:cNvPr>
          <p:cNvSpPr txBox="1"/>
          <p:nvPr/>
        </p:nvSpPr>
        <p:spPr>
          <a:xfrm>
            <a:off x="4032448" y="6541313"/>
            <a:ext cx="4572000" cy="200055"/>
          </a:xfrm>
          <a:prstGeom prst="rect">
            <a:avLst/>
          </a:prstGeom>
          <a:noFill/>
        </p:spPr>
        <p:txBody>
          <a:bodyPr wrap="square">
            <a:spAutoFit/>
          </a:bodyPr>
          <a:lstStyle/>
          <a:p>
            <a:r>
              <a:rPr lang="pt-BR" sz="700" dirty="0"/>
              <a:t>Fonte: https://www.quora.com/A-continuous-time-signal-is-sampled-in-time-domain-Is-the-signal-now-a-digital-signal</a:t>
            </a:r>
          </a:p>
        </p:txBody>
      </p:sp>
    </p:spTree>
    <p:extLst>
      <p:ext uri="{BB962C8B-B14F-4D97-AF65-F5344CB8AC3E}">
        <p14:creationId xmlns:p14="http://schemas.microsoft.com/office/powerpoint/2010/main" val="3219463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Captura de Sinais com Botão</a:t>
            </a:r>
          </a:p>
        </p:txBody>
      </p:sp>
      <p:grpSp>
        <p:nvGrpSpPr>
          <p:cNvPr id="2" name="Group 3">
            <a:extLst>
              <a:ext uri="{FF2B5EF4-FFF2-40B4-BE49-F238E27FC236}">
                <a16:creationId xmlns:a16="http://schemas.microsoft.com/office/drawing/2014/main" id="{0A6A415A-849B-E4FD-AB74-3A6808EF53EF}"/>
              </a:ext>
            </a:extLst>
          </p:cNvPr>
          <p:cNvGrpSpPr/>
          <p:nvPr/>
        </p:nvGrpSpPr>
        <p:grpSpPr>
          <a:xfrm>
            <a:off x="323528" y="952985"/>
            <a:ext cx="5904655" cy="2160241"/>
            <a:chOff x="638714" y="3080501"/>
            <a:chExt cx="8528573" cy="3168353"/>
          </a:xfrm>
        </p:grpSpPr>
        <p:sp>
          <p:nvSpPr>
            <p:cNvPr id="3" name="Rectangle 66">
              <a:extLst>
                <a:ext uri="{FF2B5EF4-FFF2-40B4-BE49-F238E27FC236}">
                  <a16:creationId xmlns:a16="http://schemas.microsoft.com/office/drawing/2014/main" id="{E2C71D25-A3D0-0973-E387-CFF00772BCA8}"/>
                </a:ext>
              </a:extLst>
            </p:cNvPr>
            <p:cNvSpPr>
              <a:spLocks/>
            </p:cNvSpPr>
            <p:nvPr/>
          </p:nvSpPr>
          <p:spPr bwMode="auto">
            <a:xfrm>
              <a:off x="1378422" y="3083255"/>
              <a:ext cx="7788865" cy="316559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rIns="432000" rtlCol="0" anchor="ctr">
              <a:noAutofit/>
            </a:bodyPr>
            <a:lstStyle/>
            <a:p>
              <a:pPr marL="0" indent="0">
                <a:buNone/>
              </a:pPr>
              <a:r>
                <a:rPr lang="pt-BR" b="0" i="0" dirty="0">
                  <a:solidFill>
                    <a:schemeClr val="tx1"/>
                  </a:solidFill>
                  <a:effectLst/>
                  <a:latin typeface="Gotham HTF"/>
                </a:rPr>
                <a:t>Um </a:t>
              </a:r>
              <a:r>
                <a:rPr lang="pt-BR" b="0" i="0" dirty="0" err="1">
                  <a:solidFill>
                    <a:schemeClr val="tx1"/>
                  </a:solidFill>
                  <a:effectLst/>
                  <a:latin typeface="Gotham HTF"/>
                </a:rPr>
                <a:t>push</a:t>
              </a:r>
              <a:r>
                <a:rPr lang="pt-BR" b="0" i="0" dirty="0">
                  <a:solidFill>
                    <a:schemeClr val="tx1"/>
                  </a:solidFill>
                  <a:effectLst/>
                  <a:latin typeface="Gotham HTF"/>
                </a:rPr>
                <a:t> </a:t>
              </a:r>
              <a:r>
                <a:rPr lang="pt-BR" b="0" i="0" dirty="0" err="1">
                  <a:solidFill>
                    <a:schemeClr val="tx1"/>
                  </a:solidFill>
                  <a:effectLst/>
                  <a:latin typeface="Gotham HTF"/>
                </a:rPr>
                <a:t>button</a:t>
              </a:r>
              <a:r>
                <a:rPr lang="pt-BR" b="0" i="0" dirty="0">
                  <a:solidFill>
                    <a:schemeClr val="tx1"/>
                  </a:solidFill>
                  <a:effectLst/>
                  <a:latin typeface="Gotham HTF"/>
                </a:rPr>
                <a:t>, também conhecido como botão de pressão ou botão momentâneo, é um tipo de interruptor utilizado em circuitos eletrônicos. Ele é projetado para ser pressionado momentaneamente, retornando à sua posição original quando liberado.</a:t>
              </a:r>
              <a:endParaRPr lang="pt-BR" b="1" dirty="0">
                <a:solidFill>
                  <a:schemeClr val="tx1"/>
                </a:solidFill>
                <a:latin typeface="Gotham HTF"/>
              </a:endParaRPr>
            </a:p>
          </p:txBody>
        </p:sp>
        <p:sp>
          <p:nvSpPr>
            <p:cNvPr id="4" name="Pentagon 19">
              <a:extLst>
                <a:ext uri="{FF2B5EF4-FFF2-40B4-BE49-F238E27FC236}">
                  <a16:creationId xmlns:a16="http://schemas.microsoft.com/office/drawing/2014/main" id="{BF26F3AA-7B98-6A1E-604B-42F271A0A65E}"/>
                </a:ext>
              </a:extLst>
            </p:cNvPr>
            <p:cNvSpPr/>
            <p:nvPr/>
          </p:nvSpPr>
          <p:spPr bwMode="auto">
            <a:xfrm>
              <a:off x="638714" y="3080501"/>
              <a:ext cx="1088601" cy="3165599"/>
            </a:xfrm>
            <a:prstGeom prst="homePlate">
              <a:avLst>
                <a:gd name="adj" fmla="val 2732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pt-BR" sz="1900" b="1" kern="0" dirty="0">
                <a:solidFill>
                  <a:schemeClr val="tx1"/>
                </a:solidFill>
                <a:latin typeface="Gotham HTF"/>
              </a:endParaRPr>
            </a:p>
          </p:txBody>
        </p:sp>
      </p:grpSp>
      <p:grpSp>
        <p:nvGrpSpPr>
          <p:cNvPr id="12" name="Agrupar 11">
            <a:extLst>
              <a:ext uri="{FF2B5EF4-FFF2-40B4-BE49-F238E27FC236}">
                <a16:creationId xmlns:a16="http://schemas.microsoft.com/office/drawing/2014/main" id="{1909A7C1-5AD5-4931-2582-74C461B64D3F}"/>
              </a:ext>
            </a:extLst>
          </p:cNvPr>
          <p:cNvGrpSpPr/>
          <p:nvPr/>
        </p:nvGrpSpPr>
        <p:grpSpPr>
          <a:xfrm>
            <a:off x="323528" y="3627841"/>
            <a:ext cx="3061262" cy="2261129"/>
            <a:chOff x="323528" y="3501008"/>
            <a:chExt cx="3061262" cy="2261129"/>
          </a:xfrm>
        </p:grpSpPr>
        <p:sp>
          <p:nvSpPr>
            <p:cNvPr id="5" name="Rectangle 6">
              <a:extLst>
                <a:ext uri="{FF2B5EF4-FFF2-40B4-BE49-F238E27FC236}">
                  <a16:creationId xmlns:a16="http://schemas.microsoft.com/office/drawing/2014/main" id="{4A56B8F0-6004-2CD0-B1DF-DCDFF4BE2DD7}"/>
                </a:ext>
              </a:extLst>
            </p:cNvPr>
            <p:cNvSpPr>
              <a:spLocks noChangeAspect="1"/>
            </p:cNvSpPr>
            <p:nvPr/>
          </p:nvSpPr>
          <p:spPr>
            <a:xfrm>
              <a:off x="323528" y="3848558"/>
              <a:ext cx="3061262" cy="18405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endParaRPr lang="pt-BR" sz="1200" dirty="0">
                <a:solidFill>
                  <a:schemeClr val="tx1"/>
                </a:solidFill>
                <a:latin typeface="Gotham HTF"/>
              </a:endParaRPr>
            </a:p>
            <a:p>
              <a:pPr defTabSz="685800"/>
              <a:r>
                <a:rPr lang="pt-BR" sz="1200" dirty="0">
                  <a:solidFill>
                    <a:schemeClr val="tx1"/>
                  </a:solidFill>
                  <a:latin typeface="Gotham HTF"/>
                </a:rPr>
                <a:t>É</a:t>
              </a:r>
              <a:r>
                <a:rPr lang="pt-BR" sz="1200" b="0" i="0" dirty="0">
                  <a:solidFill>
                    <a:schemeClr val="tx1"/>
                  </a:solidFill>
                  <a:effectLst/>
                  <a:latin typeface="Gotham HTF"/>
                </a:rPr>
                <a:t> composto por um mecanismo interno que fecha ou abre um circuito elétrico quando pressionado. Quando o botão é acionado, suas conexões elétricas são estabelecidas, permitindo a passagem da corrente elétrica pelo circuito. Quando o botão é liberado, as conexões são interrompidas, interrompendo o fluxo de corrente.</a:t>
              </a:r>
              <a:endParaRPr lang="pt-BR" sz="1200" dirty="0">
                <a:solidFill>
                  <a:schemeClr val="tx1"/>
                </a:solidFill>
                <a:latin typeface="Gotham HTF"/>
              </a:endParaRPr>
            </a:p>
          </p:txBody>
        </p:sp>
        <p:sp>
          <p:nvSpPr>
            <p:cNvPr id="6" name="Rectangle 12">
              <a:extLst>
                <a:ext uri="{FF2B5EF4-FFF2-40B4-BE49-F238E27FC236}">
                  <a16:creationId xmlns:a16="http://schemas.microsoft.com/office/drawing/2014/main" id="{46287327-4639-9DCC-63E7-A3C738CFCE87}"/>
                </a:ext>
              </a:extLst>
            </p:cNvPr>
            <p:cNvSpPr>
              <a:spLocks noChangeAspect="1"/>
            </p:cNvSpPr>
            <p:nvPr/>
          </p:nvSpPr>
          <p:spPr>
            <a:xfrm>
              <a:off x="323528" y="5689067"/>
              <a:ext cx="3061262" cy="73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pt-BR" sz="1200" dirty="0">
                <a:solidFill>
                  <a:schemeClr val="tx1"/>
                </a:solidFill>
                <a:latin typeface="Gotham HTF"/>
              </a:endParaRPr>
            </a:p>
          </p:txBody>
        </p:sp>
        <p:sp>
          <p:nvSpPr>
            <p:cNvPr id="7" name="Oval 20">
              <a:extLst>
                <a:ext uri="{FF2B5EF4-FFF2-40B4-BE49-F238E27FC236}">
                  <a16:creationId xmlns:a16="http://schemas.microsoft.com/office/drawing/2014/main" id="{54544662-7F83-1C02-2D51-2FC081AAD745}"/>
                </a:ext>
              </a:extLst>
            </p:cNvPr>
            <p:cNvSpPr>
              <a:spLocks noChangeAspect="1"/>
            </p:cNvSpPr>
            <p:nvPr/>
          </p:nvSpPr>
          <p:spPr>
            <a:xfrm>
              <a:off x="1619445" y="3501008"/>
              <a:ext cx="469427" cy="4694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800"/>
              <a:endParaRPr lang="pt-BR" sz="1200" b="1" dirty="0">
                <a:solidFill>
                  <a:schemeClr val="tx1"/>
                </a:solidFill>
                <a:latin typeface="Gotham HTF"/>
              </a:endParaRPr>
            </a:p>
          </p:txBody>
        </p:sp>
      </p:grpSp>
      <p:pic>
        <p:nvPicPr>
          <p:cNvPr id="10242" name="Picture 2" descr="140pcs 14 Types Durable Pushbutton Switches Tactile Switches Push Button  Miniature Momentary Tact - Switches - AliExpress">
            <a:extLst>
              <a:ext uri="{FF2B5EF4-FFF2-40B4-BE49-F238E27FC236}">
                <a16:creationId xmlns:a16="http://schemas.microsoft.com/office/drawing/2014/main" id="{13DA9D97-7378-AFA8-825D-A9C935565D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2200" y="736961"/>
            <a:ext cx="2620031" cy="2620031"/>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ow to Connect and Program Push Buttons on the Arduino - Circuit Basics">
            <a:extLst>
              <a:ext uri="{FF2B5EF4-FFF2-40B4-BE49-F238E27FC236}">
                <a16:creationId xmlns:a16="http://schemas.microsoft.com/office/drawing/2014/main" id="{0FE53335-48CA-3D6B-135C-760DD5B4131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31919" y="3602221"/>
            <a:ext cx="5220072" cy="2524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05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1323439"/>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Laboratório – Entendendo o Conversor AD</a:t>
            </a:r>
          </a:p>
        </p:txBody>
      </p:sp>
      <p:sp>
        <p:nvSpPr>
          <p:cNvPr id="6" name="Espaço Reservado para Conteúdo 2">
            <a:extLst>
              <a:ext uri="{FF2B5EF4-FFF2-40B4-BE49-F238E27FC236}">
                <a16:creationId xmlns:a16="http://schemas.microsoft.com/office/drawing/2014/main" id="{1191F7F9-B62A-DD9B-C496-2FC215E9A164}"/>
              </a:ext>
            </a:extLst>
          </p:cNvPr>
          <p:cNvSpPr txBox="1">
            <a:spLocks/>
          </p:cNvSpPr>
          <p:nvPr/>
        </p:nvSpPr>
        <p:spPr>
          <a:xfrm>
            <a:off x="4499992" y="4689140"/>
            <a:ext cx="3960440" cy="20355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pt-BR" sz="1400" b="1" dirty="0">
                <a:solidFill>
                  <a:srgbClr val="ED265B"/>
                </a:solidFill>
                <a:latin typeface="Gotham HTF"/>
              </a:rPr>
              <a:t>Material necessário: </a:t>
            </a:r>
          </a:p>
          <a:p>
            <a:pPr marL="300038" lvl="1" indent="0">
              <a:buFont typeface="Arial" panose="020B0604020202020204" pitchFamily="34" charset="0"/>
              <a:buNone/>
            </a:pPr>
            <a:r>
              <a:rPr lang="pt-BR" sz="1400" dirty="0">
                <a:latin typeface="Gotham HTF"/>
              </a:rPr>
              <a:t>• 1 Arduino;</a:t>
            </a:r>
          </a:p>
          <a:p>
            <a:pPr marL="300038" lvl="1" indent="0">
              <a:buFont typeface="Arial" panose="020B0604020202020204" pitchFamily="34" charset="0"/>
              <a:buNone/>
            </a:pPr>
            <a:r>
              <a:rPr lang="pt-BR" sz="1400" dirty="0">
                <a:latin typeface="Gotham HTF"/>
              </a:rPr>
              <a:t>• 2 Resistores de 220 ohms;</a:t>
            </a:r>
          </a:p>
          <a:p>
            <a:pPr marL="300038" lvl="1" indent="0">
              <a:buNone/>
            </a:pPr>
            <a:r>
              <a:rPr lang="pt-BR" sz="1400" dirty="0">
                <a:latin typeface="Gotham HTF"/>
              </a:rPr>
              <a:t>• 1 Resistores de 10.000 ohms;</a:t>
            </a:r>
          </a:p>
          <a:p>
            <a:pPr marL="300038" lvl="1" indent="0">
              <a:buFont typeface="Arial" panose="020B0604020202020204" pitchFamily="34" charset="0"/>
              <a:buNone/>
            </a:pPr>
            <a:r>
              <a:rPr lang="pt-BR" sz="1400" dirty="0">
                <a:latin typeface="Gotham HTF"/>
              </a:rPr>
              <a:t>• 1 </a:t>
            </a:r>
            <a:r>
              <a:rPr lang="pt-BR" sz="1400" dirty="0" err="1">
                <a:latin typeface="Gotham HTF"/>
              </a:rPr>
              <a:t>Potenciometro</a:t>
            </a:r>
            <a:r>
              <a:rPr lang="pt-BR" sz="1400" dirty="0">
                <a:latin typeface="Gotham HTF"/>
              </a:rPr>
              <a:t>; </a:t>
            </a:r>
          </a:p>
          <a:p>
            <a:pPr marL="300038" lvl="1" indent="0">
              <a:buFont typeface="Arial" panose="020B0604020202020204" pitchFamily="34" charset="0"/>
              <a:buNone/>
            </a:pPr>
            <a:r>
              <a:rPr lang="pt-BR" sz="1400" dirty="0">
                <a:latin typeface="Gotham HTF"/>
              </a:rPr>
              <a:t>• 1 Protoboard;</a:t>
            </a:r>
          </a:p>
          <a:p>
            <a:pPr marL="300038" lvl="1" indent="0">
              <a:buNone/>
            </a:pPr>
            <a:r>
              <a:rPr lang="pt-BR" sz="1400" dirty="0">
                <a:latin typeface="Gotham HTF"/>
              </a:rPr>
              <a:t>• 1 LCD de 16 x 2;</a:t>
            </a:r>
          </a:p>
          <a:p>
            <a:pPr marL="300038" lvl="1" indent="0">
              <a:buFont typeface="Arial" panose="020B0604020202020204" pitchFamily="34" charset="0"/>
              <a:buNone/>
            </a:pPr>
            <a:r>
              <a:rPr lang="pt-BR" sz="1400" dirty="0">
                <a:latin typeface="Gotham HTF"/>
              </a:rPr>
              <a:t> • Jumpers </a:t>
            </a:r>
            <a:r>
              <a:rPr lang="pt-BR" sz="1400" dirty="0" err="1">
                <a:latin typeface="Gotham HTF"/>
              </a:rPr>
              <a:t>cables</a:t>
            </a:r>
            <a:r>
              <a:rPr lang="pt-BR" sz="1400" dirty="0">
                <a:latin typeface="Gotham HTF"/>
              </a:rPr>
              <a:t>.</a:t>
            </a:r>
          </a:p>
        </p:txBody>
      </p:sp>
      <p:pic>
        <p:nvPicPr>
          <p:cNvPr id="10" name="Picture 4" descr="Resultado de imagem para nerd vector gif">
            <a:extLst>
              <a:ext uri="{FF2B5EF4-FFF2-40B4-BE49-F238E27FC236}">
                <a16:creationId xmlns:a16="http://schemas.microsoft.com/office/drawing/2014/main" id="{20821D97-19E9-1D89-55C2-46C9347CCB44}"/>
              </a:ext>
            </a:extLst>
          </p:cNvPr>
          <p:cNvPicPr>
            <a:picLocks noChangeAspect="1" noChangeArrowheads="1" noCrop="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64363" y="4587943"/>
            <a:ext cx="2298989" cy="1724241"/>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676EC278-E11C-CE57-302F-F4E80D287644}"/>
              </a:ext>
            </a:extLst>
          </p:cNvPr>
          <p:cNvSpPr txBox="1"/>
          <p:nvPr/>
        </p:nvSpPr>
        <p:spPr>
          <a:xfrm>
            <a:off x="306452" y="6029887"/>
            <a:ext cx="3761492" cy="423449"/>
          </a:xfrm>
          <a:prstGeom prst="rect">
            <a:avLst/>
          </a:prstGeom>
          <a:noFill/>
        </p:spPr>
        <p:txBody>
          <a:bodyPr wrap="square">
            <a:spAutoFit/>
          </a:bodyPr>
          <a:lstStyle/>
          <a:p>
            <a:pPr>
              <a:lnSpc>
                <a:spcPct val="150000"/>
              </a:lnSpc>
            </a:pPr>
            <a:r>
              <a:rPr lang="pt-BR" sz="1600" b="1" dirty="0">
                <a:solidFill>
                  <a:srgbClr val="ED145B"/>
                </a:solidFill>
                <a:latin typeface="Gotham HTF"/>
              </a:rPr>
              <a:t>Link</a:t>
            </a:r>
            <a:r>
              <a:rPr lang="pt-BR" sz="1600" dirty="0">
                <a:latin typeface="Gotham HTF"/>
              </a:rPr>
              <a:t>: </a:t>
            </a:r>
            <a:r>
              <a:rPr lang="pt-BR" sz="1600" dirty="0">
                <a:latin typeface="Gotham HTF"/>
                <a:hlinkClick r:id="rId3"/>
              </a:rPr>
              <a:t>Projeto 07 - LCD e Divisor de Tensão</a:t>
            </a:r>
            <a:endParaRPr lang="pt-BR" sz="1600" dirty="0">
              <a:latin typeface="Gotham HTF"/>
            </a:endParaRPr>
          </a:p>
        </p:txBody>
      </p:sp>
      <p:sp>
        <p:nvSpPr>
          <p:cNvPr id="5" name="CaixaDeTexto 4">
            <a:extLst>
              <a:ext uri="{FF2B5EF4-FFF2-40B4-BE49-F238E27FC236}">
                <a16:creationId xmlns:a16="http://schemas.microsoft.com/office/drawing/2014/main" id="{B32DDF87-9850-32E7-430B-A391FE028282}"/>
              </a:ext>
            </a:extLst>
          </p:cNvPr>
          <p:cNvSpPr txBox="1"/>
          <p:nvPr/>
        </p:nvSpPr>
        <p:spPr>
          <a:xfrm>
            <a:off x="228600" y="1412776"/>
            <a:ext cx="4127376" cy="4619854"/>
          </a:xfrm>
          <a:prstGeom prst="rect">
            <a:avLst/>
          </a:prstGeom>
          <a:noFill/>
        </p:spPr>
        <p:txBody>
          <a:bodyPr wrap="square">
            <a:spAutoFit/>
          </a:bodyPr>
          <a:lstStyle/>
          <a:p>
            <a:pPr marL="0" indent="0">
              <a:lnSpc>
                <a:spcPct val="150000"/>
              </a:lnSpc>
              <a:buFont typeface="Arial" panose="020B0604020202020204" pitchFamily="34" charset="0"/>
              <a:buNone/>
            </a:pPr>
            <a:r>
              <a:rPr lang="pt-BR" dirty="0">
                <a:latin typeface="Gotham HTF"/>
              </a:rPr>
              <a:t>Neste laboratório, vamos explorar os conceitos de divisor de tensão com resistores e as entradas analógicas do Arduino.</a:t>
            </a:r>
          </a:p>
          <a:p>
            <a:pPr marL="0" indent="0">
              <a:lnSpc>
                <a:spcPct val="150000"/>
              </a:lnSpc>
              <a:buFont typeface="Arial" panose="020B0604020202020204" pitchFamily="34" charset="0"/>
              <a:buNone/>
            </a:pPr>
            <a:r>
              <a:rPr lang="pt-BR" sz="1800" dirty="0">
                <a:latin typeface="Gotham HTF"/>
              </a:rPr>
              <a:t>Para isso vamos usar um potenciômetro para variar a relação R1 e R2, e mostrar a tensão resultante da divisão no Display de LCD de 16 x 2 (16 colunas por 2 linhas).</a:t>
            </a:r>
          </a:p>
          <a:p>
            <a:pPr marL="0" indent="0">
              <a:lnSpc>
                <a:spcPct val="150000"/>
              </a:lnSpc>
              <a:buFont typeface="Arial" panose="020B0604020202020204" pitchFamily="34" charset="0"/>
              <a:buNone/>
            </a:pPr>
            <a:r>
              <a:rPr lang="pt-BR" dirty="0">
                <a:latin typeface="Gotham HTF"/>
              </a:rPr>
              <a:t>Também vamos explorar a função </a:t>
            </a:r>
            <a:r>
              <a:rPr lang="pt-BR" dirty="0" err="1">
                <a:latin typeface="Gotham HTF"/>
              </a:rPr>
              <a:t>map</a:t>
            </a:r>
            <a:r>
              <a:rPr lang="pt-BR" dirty="0">
                <a:latin typeface="Gotham HTF"/>
              </a:rPr>
              <a:t>() do Arduino. Essa função converte um uma grandeza de um range para outro range.</a:t>
            </a:r>
            <a:endParaRPr lang="pt-BR" sz="1800" dirty="0">
              <a:latin typeface="Gotham HTF"/>
            </a:endParaRPr>
          </a:p>
        </p:txBody>
      </p:sp>
      <p:pic>
        <p:nvPicPr>
          <p:cNvPr id="7" name="Imagem 6">
            <a:extLst>
              <a:ext uri="{FF2B5EF4-FFF2-40B4-BE49-F238E27FC236}">
                <a16:creationId xmlns:a16="http://schemas.microsoft.com/office/drawing/2014/main" id="{C1666F17-4D25-16C1-2A53-A2A7DFD4A46A}"/>
              </a:ext>
            </a:extLst>
          </p:cNvPr>
          <p:cNvPicPr>
            <a:picLocks noChangeAspect="1"/>
          </p:cNvPicPr>
          <p:nvPr/>
        </p:nvPicPr>
        <p:blipFill>
          <a:blip r:embed="rId4"/>
          <a:stretch>
            <a:fillRect/>
          </a:stretch>
        </p:blipFill>
        <p:spPr>
          <a:xfrm>
            <a:off x="4499992" y="836712"/>
            <a:ext cx="4608512" cy="3778303"/>
          </a:xfrm>
          <a:prstGeom prst="rect">
            <a:avLst/>
          </a:prstGeom>
        </p:spPr>
      </p:pic>
    </p:spTree>
    <p:extLst>
      <p:ext uri="{BB962C8B-B14F-4D97-AF65-F5344CB8AC3E}">
        <p14:creationId xmlns:p14="http://schemas.microsoft.com/office/powerpoint/2010/main" val="3092382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597070" y="1525840"/>
            <a:ext cx="5976009" cy="1077218"/>
          </a:xfrm>
          <a:prstGeom prst="rect">
            <a:avLst/>
          </a:prstGeom>
          <a:noFill/>
        </p:spPr>
        <p:txBody>
          <a:bodyPr wrap="square" rtlCol="0">
            <a:spAutoFit/>
          </a:bodyPr>
          <a:lstStyle/>
          <a:p>
            <a:pPr algn="ctr"/>
            <a:r>
              <a:rPr lang="pt-BR" sz="2400" dirty="0">
                <a:solidFill>
                  <a:srgbClr val="ED145B"/>
                </a:solidFill>
                <a:latin typeface="Gotham HTF" pitchFamily="50" charset="0"/>
                <a:cs typeface="Gotham HTF Light"/>
              </a:rPr>
              <a:t>Engenharia de Software</a:t>
            </a:r>
            <a:endParaRPr lang="en-US" sz="3497" dirty="0">
              <a:solidFill>
                <a:srgbClr val="ED145B"/>
              </a:solidFill>
              <a:latin typeface="Gotham HTF" pitchFamily="50" charset="0"/>
              <a:cs typeface="Gotham HTF Light"/>
            </a:endParaRPr>
          </a:p>
          <a:p>
            <a:pPr algn="ctr"/>
            <a:r>
              <a:rPr lang="pt-BR" sz="2000" cap="all" dirty="0">
                <a:solidFill>
                  <a:srgbClr val="91A3AD"/>
                </a:solidFill>
                <a:latin typeface="Gotham HTF Light"/>
              </a:rPr>
              <a:t>Edge </a:t>
            </a:r>
            <a:r>
              <a:rPr lang="pt-BR" sz="2000" cap="all" dirty="0" err="1">
                <a:solidFill>
                  <a:srgbClr val="91A3AD"/>
                </a:solidFill>
                <a:latin typeface="Gotham HTF Light"/>
              </a:rPr>
              <a:t>Computing</a:t>
            </a:r>
            <a:r>
              <a:rPr lang="pt-BR" sz="2000" cap="all" dirty="0">
                <a:solidFill>
                  <a:srgbClr val="91A3AD"/>
                </a:solidFill>
                <a:latin typeface="Gotham HTF Light"/>
              </a:rPr>
              <a:t> &amp; Computer Systems</a:t>
            </a:r>
          </a:p>
          <a:p>
            <a:pPr algn="ctr"/>
            <a:endParaRPr lang="en-US" sz="2000" dirty="0">
              <a:solidFill>
                <a:srgbClr val="91A3AD"/>
              </a:solidFill>
              <a:latin typeface="Gotham HTF Light"/>
              <a:cs typeface="Gotham HTF Light"/>
            </a:endParaRPr>
          </a:p>
        </p:txBody>
      </p:sp>
      <p:pic>
        <p:nvPicPr>
          <p:cNvPr id="6" name="Picture 7"/>
          <p:cNvPicPr>
            <a:picLocks noChangeAspect="1"/>
          </p:cNvPicPr>
          <p:nvPr/>
        </p:nvPicPr>
        <p:blipFill>
          <a:blip r:embed="rId3"/>
          <a:stretch>
            <a:fillRect/>
          </a:stretch>
        </p:blipFill>
        <p:spPr>
          <a:xfrm>
            <a:off x="263471" y="1031740"/>
            <a:ext cx="2044892" cy="2397260"/>
          </a:xfrm>
          <a:prstGeom prst="rect">
            <a:avLst/>
          </a:prstGeom>
        </p:spPr>
      </p:pic>
      <p:pic>
        <p:nvPicPr>
          <p:cNvPr id="11" name="Picture 8"/>
          <p:cNvPicPr>
            <a:picLocks noChangeAspect="1"/>
          </p:cNvPicPr>
          <p:nvPr/>
        </p:nvPicPr>
        <p:blipFill>
          <a:blip r:embed="rId4"/>
          <a:stretch>
            <a:fillRect/>
          </a:stretch>
        </p:blipFill>
        <p:spPr>
          <a:xfrm>
            <a:off x="6861784" y="3429000"/>
            <a:ext cx="2018746" cy="2397260"/>
          </a:xfrm>
          <a:prstGeom prst="rect">
            <a:avLst/>
          </a:prstGeom>
        </p:spPr>
      </p:pic>
      <p:sp>
        <p:nvSpPr>
          <p:cNvPr id="8" name="CaixaDeTexto 7">
            <a:extLst>
              <a:ext uri="{FF2B5EF4-FFF2-40B4-BE49-F238E27FC236}">
                <a16:creationId xmlns:a16="http://schemas.microsoft.com/office/drawing/2014/main" id="{FF2D797C-9004-4E71-9A05-AEC533C3C543}"/>
              </a:ext>
            </a:extLst>
          </p:cNvPr>
          <p:cNvSpPr txBox="1"/>
          <p:nvPr/>
        </p:nvSpPr>
        <p:spPr>
          <a:xfrm>
            <a:off x="1683010" y="3105835"/>
            <a:ext cx="5777981" cy="1200329"/>
          </a:xfrm>
          <a:prstGeom prst="rect">
            <a:avLst/>
          </a:prstGeom>
          <a:noFill/>
        </p:spPr>
        <p:txBody>
          <a:bodyPr wrap="square">
            <a:spAutoFit/>
          </a:bodyPr>
          <a:lstStyle/>
          <a:p>
            <a:pPr algn="ctr"/>
            <a:r>
              <a:rPr lang="pt-BR" sz="3600" dirty="0">
                <a:solidFill>
                  <a:srgbClr val="ED265B"/>
                </a:solidFill>
                <a:latin typeface="Gotham HTF Medium"/>
              </a:rPr>
              <a:t>05 – </a:t>
            </a:r>
            <a:r>
              <a:rPr lang="en-US" sz="3600" dirty="0" err="1">
                <a:solidFill>
                  <a:srgbClr val="ED265B"/>
                </a:solidFill>
                <a:latin typeface="Gotham HTF Medium"/>
              </a:rPr>
              <a:t>Sinais</a:t>
            </a:r>
            <a:r>
              <a:rPr lang="en-US" sz="3600" dirty="0">
                <a:solidFill>
                  <a:srgbClr val="ED265B"/>
                </a:solidFill>
                <a:latin typeface="Gotham HTF Medium"/>
              </a:rPr>
              <a:t> </a:t>
            </a:r>
            <a:r>
              <a:rPr lang="en-US" sz="3600" dirty="0" err="1">
                <a:solidFill>
                  <a:srgbClr val="ED265B"/>
                </a:solidFill>
                <a:latin typeface="Gotham HTF Medium"/>
              </a:rPr>
              <a:t>Analógicos</a:t>
            </a:r>
            <a:r>
              <a:rPr lang="en-US" sz="3600" dirty="0">
                <a:solidFill>
                  <a:srgbClr val="ED265B"/>
                </a:solidFill>
                <a:latin typeface="Gotham HTF Medium"/>
              </a:rPr>
              <a:t> e </a:t>
            </a:r>
            <a:r>
              <a:rPr lang="en-US" sz="3600" dirty="0" err="1">
                <a:solidFill>
                  <a:srgbClr val="ED265B"/>
                </a:solidFill>
                <a:latin typeface="Gotham HTF Medium"/>
              </a:rPr>
              <a:t>Digitais</a:t>
            </a:r>
            <a:endParaRPr lang="pt-BR" sz="3600" u="sng" dirty="0">
              <a:solidFill>
                <a:srgbClr val="ED265B"/>
              </a:solidFill>
              <a:latin typeface="Gotham HTF Medium"/>
            </a:endParaRPr>
          </a:p>
        </p:txBody>
      </p:sp>
      <p:grpSp>
        <p:nvGrpSpPr>
          <p:cNvPr id="22" name="Agrupar 21">
            <a:extLst>
              <a:ext uri="{FF2B5EF4-FFF2-40B4-BE49-F238E27FC236}">
                <a16:creationId xmlns:a16="http://schemas.microsoft.com/office/drawing/2014/main" id="{75573A3E-34DC-2775-9C00-D54B073E771D}"/>
              </a:ext>
            </a:extLst>
          </p:cNvPr>
          <p:cNvGrpSpPr/>
          <p:nvPr/>
        </p:nvGrpSpPr>
        <p:grpSpPr>
          <a:xfrm>
            <a:off x="179512" y="5949280"/>
            <a:ext cx="5022312" cy="751853"/>
            <a:chOff x="1763688" y="4386590"/>
            <a:chExt cx="5022312" cy="751853"/>
          </a:xfrm>
        </p:grpSpPr>
        <p:sp>
          <p:nvSpPr>
            <p:cNvPr id="15" name="CaixaDeTexto 14">
              <a:extLst>
                <a:ext uri="{FF2B5EF4-FFF2-40B4-BE49-F238E27FC236}">
                  <a16:creationId xmlns:a16="http://schemas.microsoft.com/office/drawing/2014/main" id="{0E2E8EB7-77AA-4756-81C3-EA2F018D5F9F}"/>
                </a:ext>
              </a:extLst>
            </p:cNvPr>
            <p:cNvSpPr txBox="1"/>
            <p:nvPr/>
          </p:nvSpPr>
          <p:spPr>
            <a:xfrm>
              <a:off x="2192643" y="4386590"/>
              <a:ext cx="4593357" cy="338554"/>
            </a:xfrm>
            <a:prstGeom prst="rect">
              <a:avLst/>
            </a:prstGeom>
            <a:noFill/>
          </p:spPr>
          <p:txBody>
            <a:bodyPr wrap="square">
              <a:spAutoFit/>
            </a:bodyPr>
            <a:lstStyle/>
            <a:p>
              <a:r>
                <a:rPr lang="en-US" sz="1600" dirty="0">
                  <a:solidFill>
                    <a:srgbClr val="91A3AD"/>
                  </a:solidFill>
                  <a:latin typeface="Gotham HTF Light"/>
                  <a:cs typeface="Gotham HTF Light"/>
                </a:rPr>
                <a:t>Prof. Airton Y. C. </a:t>
              </a:r>
              <a:r>
                <a:rPr lang="en-US" sz="1600" dirty="0" err="1">
                  <a:solidFill>
                    <a:srgbClr val="91A3AD"/>
                  </a:solidFill>
                  <a:latin typeface="Gotham HTF Light"/>
                  <a:cs typeface="Gotham HTF Light"/>
                </a:rPr>
                <a:t>Toyofuku</a:t>
              </a:r>
              <a:r>
                <a:rPr lang="en-US" sz="1600" dirty="0">
                  <a:solidFill>
                    <a:srgbClr val="91A3AD"/>
                  </a:solidFill>
                  <a:latin typeface="Gotham HTF Light"/>
                  <a:cs typeface="Gotham HTF Light"/>
                </a:rPr>
                <a:t> </a:t>
              </a:r>
            </a:p>
          </p:txBody>
        </p:sp>
        <p:grpSp>
          <p:nvGrpSpPr>
            <p:cNvPr id="14" name="Google Shape;1218;p37">
              <a:extLst>
                <a:ext uri="{FF2B5EF4-FFF2-40B4-BE49-F238E27FC236}">
                  <a16:creationId xmlns:a16="http://schemas.microsoft.com/office/drawing/2014/main" id="{DD3164F3-E3ED-EBFB-6D27-687ADBCEA5D0}"/>
                </a:ext>
              </a:extLst>
            </p:cNvPr>
            <p:cNvGrpSpPr/>
            <p:nvPr/>
          </p:nvGrpSpPr>
          <p:grpSpPr>
            <a:xfrm>
              <a:off x="1763688" y="4837124"/>
              <a:ext cx="391001" cy="264085"/>
              <a:chOff x="564675" y="1700625"/>
              <a:chExt cx="465200" cy="314200"/>
            </a:xfrm>
          </p:grpSpPr>
          <p:sp>
            <p:nvSpPr>
              <p:cNvPr id="16" name="Google Shape;1219;p37">
                <a:extLst>
                  <a:ext uri="{FF2B5EF4-FFF2-40B4-BE49-F238E27FC236}">
                    <a16:creationId xmlns:a16="http://schemas.microsoft.com/office/drawing/2014/main" id="{A3D4D6E7-45A3-AEEE-E2C9-EC73E22D5F2F}"/>
                  </a:ext>
                </a:extLst>
              </p:cNvPr>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rgbClr val="ED26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20;p37">
                <a:extLst>
                  <a:ext uri="{FF2B5EF4-FFF2-40B4-BE49-F238E27FC236}">
                    <a16:creationId xmlns:a16="http://schemas.microsoft.com/office/drawing/2014/main" id="{8EE44E1A-7E42-86CA-6455-F362B2748903}"/>
                  </a:ext>
                </a:extLst>
              </p:cNvPr>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rgbClr val="ED26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21;p37">
                <a:extLst>
                  <a:ext uri="{FF2B5EF4-FFF2-40B4-BE49-F238E27FC236}">
                    <a16:creationId xmlns:a16="http://schemas.microsoft.com/office/drawing/2014/main" id="{3DB42376-FC85-5E3A-31CB-A81EF80C7D97}"/>
                  </a:ext>
                </a:extLst>
              </p:cNvPr>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rgbClr val="ED26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CaixaDeTexto 19">
              <a:extLst>
                <a:ext uri="{FF2B5EF4-FFF2-40B4-BE49-F238E27FC236}">
                  <a16:creationId xmlns:a16="http://schemas.microsoft.com/office/drawing/2014/main" id="{B5FDBB35-A9D5-B68D-A845-F38B00DEBA44}"/>
                </a:ext>
              </a:extLst>
            </p:cNvPr>
            <p:cNvSpPr txBox="1"/>
            <p:nvPr/>
          </p:nvSpPr>
          <p:spPr>
            <a:xfrm>
              <a:off x="2192643" y="4799889"/>
              <a:ext cx="3335601" cy="338554"/>
            </a:xfrm>
            <a:prstGeom prst="rect">
              <a:avLst/>
            </a:prstGeom>
            <a:noFill/>
          </p:spPr>
          <p:txBody>
            <a:bodyPr wrap="square">
              <a:spAutoFit/>
            </a:bodyPr>
            <a:lstStyle/>
            <a:p>
              <a:r>
                <a:rPr lang="en-US" sz="1600" dirty="0">
                  <a:solidFill>
                    <a:srgbClr val="91A3AD"/>
                  </a:solidFill>
                  <a:latin typeface="Gotham HTF Light"/>
                  <a:cs typeface="Gotham HTF Light"/>
                </a:rPr>
                <a:t>profairton.toyofuku@fiap.com.br</a:t>
              </a:r>
              <a:endParaRPr lang="pt-BR" sz="1600" dirty="0"/>
            </a:p>
          </p:txBody>
        </p:sp>
        <p:sp>
          <p:nvSpPr>
            <p:cNvPr id="21" name="Google Shape;1302;p37">
              <a:extLst>
                <a:ext uri="{FF2B5EF4-FFF2-40B4-BE49-F238E27FC236}">
                  <a16:creationId xmlns:a16="http://schemas.microsoft.com/office/drawing/2014/main" id="{DA865BD1-6404-C499-D9F8-D66F3D87DC36}"/>
                </a:ext>
              </a:extLst>
            </p:cNvPr>
            <p:cNvSpPr/>
            <p:nvPr/>
          </p:nvSpPr>
          <p:spPr>
            <a:xfrm>
              <a:off x="1798999" y="4386979"/>
              <a:ext cx="320378" cy="337776"/>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rgbClr val="ED14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94759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1323439"/>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Laboratório - </a:t>
            </a:r>
            <a:r>
              <a:rPr lang="pt-BR" sz="4000" dirty="0" err="1">
                <a:solidFill>
                  <a:srgbClr val="ED145B"/>
                </a:solidFill>
                <a:latin typeface="Gotham HTF" pitchFamily="50" charset="0"/>
                <a:cs typeface="Gotham HTF Light"/>
              </a:rPr>
              <a:t>Interactive</a:t>
            </a:r>
            <a:r>
              <a:rPr lang="pt-BR" sz="4000" dirty="0">
                <a:solidFill>
                  <a:srgbClr val="ED145B"/>
                </a:solidFill>
                <a:latin typeface="Gotham HTF" pitchFamily="50" charset="0"/>
                <a:cs typeface="Gotham HTF Light"/>
              </a:rPr>
              <a:t> Chase </a:t>
            </a:r>
            <a:r>
              <a:rPr lang="pt-BR" sz="4000" dirty="0" err="1">
                <a:solidFill>
                  <a:srgbClr val="ED145B"/>
                </a:solidFill>
                <a:latin typeface="Gotham HTF" pitchFamily="50" charset="0"/>
                <a:cs typeface="Gotham HTF Light"/>
              </a:rPr>
              <a:t>Effect</a:t>
            </a:r>
            <a:endParaRPr lang="pt-BR" sz="4000" dirty="0">
              <a:solidFill>
                <a:srgbClr val="ED145B"/>
              </a:solidFill>
              <a:latin typeface="Gotham HTF" pitchFamily="50" charset="0"/>
              <a:cs typeface="Gotham HTF Light"/>
            </a:endParaRPr>
          </a:p>
        </p:txBody>
      </p:sp>
      <p:sp>
        <p:nvSpPr>
          <p:cNvPr id="6" name="Espaço Reservado para Conteúdo 2">
            <a:extLst>
              <a:ext uri="{FF2B5EF4-FFF2-40B4-BE49-F238E27FC236}">
                <a16:creationId xmlns:a16="http://schemas.microsoft.com/office/drawing/2014/main" id="{1191F7F9-B62A-DD9B-C496-2FC215E9A164}"/>
              </a:ext>
            </a:extLst>
          </p:cNvPr>
          <p:cNvSpPr txBox="1">
            <a:spLocks/>
          </p:cNvSpPr>
          <p:nvPr/>
        </p:nvSpPr>
        <p:spPr>
          <a:xfrm>
            <a:off x="3923928" y="4005064"/>
            <a:ext cx="3960440" cy="2664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pt-BR" sz="1800" b="1" dirty="0">
              <a:latin typeface="Gotham HTF"/>
            </a:endParaRPr>
          </a:p>
          <a:p>
            <a:pPr marL="0" indent="0">
              <a:buFont typeface="Arial" panose="020B0604020202020204" pitchFamily="34" charset="0"/>
              <a:buNone/>
            </a:pPr>
            <a:r>
              <a:rPr lang="pt-BR" sz="1800" b="1" dirty="0">
                <a:solidFill>
                  <a:srgbClr val="ED265B"/>
                </a:solidFill>
                <a:latin typeface="Gotham HTF"/>
              </a:rPr>
              <a:t>Material necessário: </a:t>
            </a:r>
          </a:p>
          <a:p>
            <a:pPr marL="300038" lvl="1" indent="0">
              <a:buFont typeface="Arial" panose="020B0604020202020204" pitchFamily="34" charset="0"/>
              <a:buNone/>
            </a:pPr>
            <a:r>
              <a:rPr lang="pt-BR" sz="1800" dirty="0">
                <a:latin typeface="Gotham HTF"/>
              </a:rPr>
              <a:t>• 1 Arduino;</a:t>
            </a:r>
          </a:p>
          <a:p>
            <a:pPr marL="300038" lvl="1" indent="0">
              <a:buFont typeface="Arial" panose="020B0604020202020204" pitchFamily="34" charset="0"/>
              <a:buNone/>
            </a:pPr>
            <a:r>
              <a:rPr lang="pt-BR" sz="1800" dirty="0">
                <a:latin typeface="Gotham HTF"/>
              </a:rPr>
              <a:t>• 10 Resistores de 220 ohms;</a:t>
            </a:r>
          </a:p>
          <a:p>
            <a:pPr marL="300038" lvl="1" indent="0">
              <a:buFont typeface="Arial" panose="020B0604020202020204" pitchFamily="34" charset="0"/>
              <a:buNone/>
            </a:pPr>
            <a:r>
              <a:rPr lang="pt-BR" sz="1800" dirty="0">
                <a:latin typeface="Gotham HTF"/>
              </a:rPr>
              <a:t>• 1 </a:t>
            </a:r>
            <a:r>
              <a:rPr lang="pt-BR" sz="1800" dirty="0" err="1">
                <a:latin typeface="Gotham HTF"/>
              </a:rPr>
              <a:t>Potenciometro</a:t>
            </a:r>
            <a:r>
              <a:rPr lang="pt-BR" sz="1800" dirty="0">
                <a:latin typeface="Gotham HTF"/>
              </a:rPr>
              <a:t>; </a:t>
            </a:r>
          </a:p>
          <a:p>
            <a:pPr marL="300038" lvl="1" indent="0">
              <a:buFont typeface="Arial" panose="020B0604020202020204" pitchFamily="34" charset="0"/>
              <a:buNone/>
            </a:pPr>
            <a:r>
              <a:rPr lang="pt-BR" sz="1800" dirty="0">
                <a:latin typeface="Gotham HTF"/>
              </a:rPr>
              <a:t>• 10 Leds Vermelho; </a:t>
            </a:r>
          </a:p>
          <a:p>
            <a:pPr marL="300038" lvl="1" indent="0">
              <a:buFont typeface="Arial" panose="020B0604020202020204" pitchFamily="34" charset="0"/>
              <a:buNone/>
            </a:pPr>
            <a:r>
              <a:rPr lang="pt-BR" sz="1800" dirty="0">
                <a:latin typeface="Gotham HTF"/>
              </a:rPr>
              <a:t>• 1 Protoboard;</a:t>
            </a:r>
          </a:p>
          <a:p>
            <a:pPr marL="300038" lvl="1" indent="0">
              <a:buFont typeface="Arial" panose="020B0604020202020204" pitchFamily="34" charset="0"/>
              <a:buNone/>
            </a:pPr>
            <a:r>
              <a:rPr lang="pt-BR" sz="1800" dirty="0">
                <a:latin typeface="Gotham HTF"/>
              </a:rPr>
              <a:t> • Jumpers </a:t>
            </a:r>
            <a:r>
              <a:rPr lang="pt-BR" sz="1800" dirty="0" err="1">
                <a:latin typeface="Gotham HTF"/>
              </a:rPr>
              <a:t>cables</a:t>
            </a:r>
            <a:r>
              <a:rPr lang="pt-BR" sz="1800" dirty="0">
                <a:latin typeface="Gotham HTF"/>
              </a:rPr>
              <a:t>.</a:t>
            </a:r>
          </a:p>
        </p:txBody>
      </p:sp>
      <p:pic>
        <p:nvPicPr>
          <p:cNvPr id="10" name="Picture 4" descr="Resultado de imagem para nerd vector gif">
            <a:extLst>
              <a:ext uri="{FF2B5EF4-FFF2-40B4-BE49-F238E27FC236}">
                <a16:creationId xmlns:a16="http://schemas.microsoft.com/office/drawing/2014/main" id="{20821D97-19E9-1D89-55C2-46C9347CCB44}"/>
              </a:ext>
            </a:extLst>
          </p:cNvPr>
          <p:cNvPicPr>
            <a:picLocks noChangeAspect="1" noChangeArrowheads="1" noCrop="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81523" y="4365104"/>
            <a:ext cx="2298989" cy="1724241"/>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a:extLst>
              <a:ext uri="{FF2B5EF4-FFF2-40B4-BE49-F238E27FC236}">
                <a16:creationId xmlns:a16="http://schemas.microsoft.com/office/drawing/2014/main" id="{85ED429C-FCCF-6B76-B42E-F52C9DF22B13}"/>
              </a:ext>
            </a:extLst>
          </p:cNvPr>
          <p:cNvPicPr>
            <a:picLocks noChangeAspect="1"/>
          </p:cNvPicPr>
          <p:nvPr/>
        </p:nvPicPr>
        <p:blipFill>
          <a:blip r:embed="rId3"/>
          <a:stretch>
            <a:fillRect/>
          </a:stretch>
        </p:blipFill>
        <p:spPr>
          <a:xfrm>
            <a:off x="3275856" y="1040221"/>
            <a:ext cx="5769881" cy="3057744"/>
          </a:xfrm>
          <a:prstGeom prst="rect">
            <a:avLst/>
          </a:prstGeom>
        </p:spPr>
      </p:pic>
      <p:sp>
        <p:nvSpPr>
          <p:cNvPr id="2" name="CaixaDeTexto 1">
            <a:extLst>
              <a:ext uri="{FF2B5EF4-FFF2-40B4-BE49-F238E27FC236}">
                <a16:creationId xmlns:a16="http://schemas.microsoft.com/office/drawing/2014/main" id="{676EC278-E11C-CE57-302F-F4E80D287644}"/>
              </a:ext>
            </a:extLst>
          </p:cNvPr>
          <p:cNvSpPr txBox="1"/>
          <p:nvPr/>
        </p:nvSpPr>
        <p:spPr>
          <a:xfrm>
            <a:off x="234444" y="5937891"/>
            <a:ext cx="3761492" cy="423449"/>
          </a:xfrm>
          <a:prstGeom prst="rect">
            <a:avLst/>
          </a:prstGeom>
          <a:noFill/>
        </p:spPr>
        <p:txBody>
          <a:bodyPr wrap="square">
            <a:spAutoFit/>
          </a:bodyPr>
          <a:lstStyle/>
          <a:p>
            <a:pPr>
              <a:lnSpc>
                <a:spcPct val="150000"/>
              </a:lnSpc>
            </a:pPr>
            <a:r>
              <a:rPr lang="pt-BR" sz="1600" b="1" dirty="0">
                <a:solidFill>
                  <a:srgbClr val="ED145B"/>
                </a:solidFill>
                <a:latin typeface="Gotham HTF"/>
              </a:rPr>
              <a:t>Link</a:t>
            </a:r>
            <a:r>
              <a:rPr lang="pt-BR" sz="1600" dirty="0">
                <a:latin typeface="Gotham HTF"/>
              </a:rPr>
              <a:t>: </a:t>
            </a:r>
            <a:r>
              <a:rPr lang="pt-BR" sz="1600" dirty="0">
                <a:latin typeface="Gotham HTF"/>
                <a:hlinkClick r:id="rId4"/>
              </a:rPr>
              <a:t>Projeto 06 – </a:t>
            </a:r>
            <a:r>
              <a:rPr lang="pt-BR" sz="1600" dirty="0" err="1">
                <a:latin typeface="Gotham HTF"/>
                <a:hlinkClick r:id="rId4"/>
              </a:rPr>
              <a:t>Interactive</a:t>
            </a:r>
            <a:r>
              <a:rPr lang="pt-BR" sz="1600" dirty="0">
                <a:latin typeface="Gotham HTF"/>
                <a:hlinkClick r:id="rId4"/>
              </a:rPr>
              <a:t> Chase </a:t>
            </a:r>
            <a:r>
              <a:rPr lang="pt-BR" sz="1600" dirty="0" err="1">
                <a:latin typeface="Gotham HTF"/>
                <a:hlinkClick r:id="rId4"/>
              </a:rPr>
              <a:t>Effect</a:t>
            </a:r>
            <a:endParaRPr lang="pt-BR" sz="1600" dirty="0">
              <a:latin typeface="Gotham HTF"/>
            </a:endParaRPr>
          </a:p>
        </p:txBody>
      </p:sp>
      <p:sp>
        <p:nvSpPr>
          <p:cNvPr id="5" name="CaixaDeTexto 4">
            <a:extLst>
              <a:ext uri="{FF2B5EF4-FFF2-40B4-BE49-F238E27FC236}">
                <a16:creationId xmlns:a16="http://schemas.microsoft.com/office/drawing/2014/main" id="{B32DDF87-9850-32E7-430B-A391FE028282}"/>
              </a:ext>
            </a:extLst>
          </p:cNvPr>
          <p:cNvSpPr txBox="1"/>
          <p:nvPr/>
        </p:nvSpPr>
        <p:spPr>
          <a:xfrm>
            <a:off x="228600" y="1607281"/>
            <a:ext cx="2831232" cy="4247317"/>
          </a:xfrm>
          <a:prstGeom prst="rect">
            <a:avLst/>
          </a:prstGeom>
          <a:noFill/>
        </p:spPr>
        <p:txBody>
          <a:bodyPr wrap="square">
            <a:spAutoFit/>
          </a:bodyPr>
          <a:lstStyle/>
          <a:p>
            <a:pPr marL="0" indent="0">
              <a:buFont typeface="Arial" panose="020B0604020202020204" pitchFamily="34" charset="0"/>
              <a:buNone/>
            </a:pPr>
            <a:r>
              <a:rPr lang="pt-BR" sz="1800" dirty="0">
                <a:latin typeface="Gotham HTF"/>
              </a:rPr>
              <a:t>Vamos revisitar um projeto da ultima aula, mas desta vez vamos fazer com que a velocidade da onda de luz seja controlada pelo potenciômetro.</a:t>
            </a:r>
          </a:p>
          <a:p>
            <a:pPr marL="0" indent="0">
              <a:buFont typeface="Arial" panose="020B0604020202020204" pitchFamily="34" charset="0"/>
              <a:buNone/>
            </a:pPr>
            <a:endParaRPr lang="pt-BR" dirty="0">
              <a:latin typeface="Gotham HTF"/>
            </a:endParaRPr>
          </a:p>
          <a:p>
            <a:pPr marL="0" indent="0">
              <a:buFont typeface="Arial" panose="020B0604020202020204" pitchFamily="34" charset="0"/>
              <a:buNone/>
            </a:pPr>
            <a:r>
              <a:rPr lang="pt-BR" dirty="0">
                <a:latin typeface="Gotham HTF"/>
              </a:rPr>
              <a:t>Neste laboratório, vamos explorar os conceitos de divisor de tensão com resistores e as entradas analógicas do Arduino, e controlar a velocidade da onda de acordo com o valor lido pelo AD.</a:t>
            </a:r>
            <a:endParaRPr lang="pt-BR" sz="1800" dirty="0">
              <a:latin typeface="Gotham HTF"/>
            </a:endParaRPr>
          </a:p>
        </p:txBody>
      </p:sp>
    </p:spTree>
    <p:extLst>
      <p:ext uri="{BB962C8B-B14F-4D97-AF65-F5344CB8AC3E}">
        <p14:creationId xmlns:p14="http://schemas.microsoft.com/office/powerpoint/2010/main" val="697695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32"/>
          <p:cNvSpPr txBox="1">
            <a:spLocks noGrp="1"/>
          </p:cNvSpPr>
          <p:nvPr>
            <p:ph type="title"/>
          </p:nvPr>
        </p:nvSpPr>
        <p:spPr>
          <a:xfrm>
            <a:off x="628650" y="2073528"/>
            <a:ext cx="8387603" cy="123444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D8D8D8"/>
              </a:buClr>
              <a:buSzPts val="3000"/>
              <a:buFont typeface="Arial"/>
              <a:buNone/>
            </a:pPr>
            <a:r>
              <a:rPr lang="pt-BR">
                <a:latin typeface="Arial"/>
                <a:ea typeface="Arial"/>
                <a:cs typeface="Arial"/>
                <a:sym typeface="Arial"/>
              </a:rPr>
              <a:t>Copyright © 2023 </a:t>
            </a:r>
            <a:br>
              <a:rPr lang="pt-BR">
                <a:latin typeface="Arial"/>
                <a:ea typeface="Arial"/>
                <a:cs typeface="Arial"/>
                <a:sym typeface="Arial"/>
              </a:rPr>
            </a:br>
            <a:r>
              <a:rPr lang="pt-BR">
                <a:latin typeface="Arial"/>
                <a:ea typeface="Arial"/>
                <a:cs typeface="Arial"/>
                <a:sym typeface="Arial"/>
              </a:rPr>
              <a:t>Prof. </a:t>
            </a:r>
            <a:r>
              <a:rPr lang="pt-BR" b="1"/>
              <a:t>Airton  /</a:t>
            </a:r>
            <a:r>
              <a:rPr lang="pt-BR">
                <a:latin typeface="Arial"/>
                <a:ea typeface="Arial"/>
                <a:cs typeface="Arial"/>
                <a:sym typeface="Arial"/>
              </a:rPr>
              <a:t> Prof. </a:t>
            </a:r>
            <a:r>
              <a:rPr lang="pt-BR" b="1"/>
              <a:t>Fabio / </a:t>
            </a:r>
            <a:r>
              <a:rPr lang="pt-BR">
                <a:latin typeface="Arial"/>
                <a:ea typeface="Arial"/>
                <a:cs typeface="Arial"/>
                <a:sym typeface="Arial"/>
              </a:rPr>
              <a:t>Prof. </a:t>
            </a:r>
            <a:r>
              <a:rPr lang="pt-BR" b="1"/>
              <a:t>Lucas / </a:t>
            </a:r>
            <a:r>
              <a:rPr lang="pt-BR">
                <a:latin typeface="Arial"/>
                <a:ea typeface="Arial"/>
                <a:cs typeface="Arial"/>
                <a:sym typeface="Arial"/>
              </a:rPr>
              <a:t>Prof. </a:t>
            </a:r>
            <a:r>
              <a:rPr lang="pt-BR" b="1"/>
              <a:t>Yan </a:t>
            </a:r>
            <a:endParaRPr/>
          </a:p>
        </p:txBody>
      </p:sp>
      <p:sp>
        <p:nvSpPr>
          <p:cNvPr id="502" name="Google Shape;50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pt-BR" sz="1200">
                <a:solidFill>
                  <a:srgbClr val="1A1C1E"/>
                </a:solidFill>
                <a:latin typeface="Calibri"/>
                <a:ea typeface="Calibri"/>
                <a:cs typeface="Calibri"/>
                <a:sym typeface="Calibri"/>
              </a:rPr>
              <a:t>21</a:t>
            </a:fld>
            <a:endParaRPr sz="1200">
              <a:solidFill>
                <a:srgbClr val="1A1C1E"/>
              </a:solidFill>
              <a:latin typeface="Calibri"/>
              <a:ea typeface="Calibri"/>
              <a:cs typeface="Calibri"/>
              <a:sym typeface="Calibri"/>
            </a:endParaRPr>
          </a:p>
        </p:txBody>
      </p:sp>
      <p:sp>
        <p:nvSpPr>
          <p:cNvPr id="503" name="Google Shape;503;p32"/>
          <p:cNvSpPr txBox="1"/>
          <p:nvPr/>
        </p:nvSpPr>
        <p:spPr>
          <a:xfrm>
            <a:off x="107504" y="5733256"/>
            <a:ext cx="8692725" cy="2769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200" b="0" i="0" dirty="0" err="1">
                <a:solidFill>
                  <a:srgbClr val="5F7D95"/>
                </a:solidFill>
                <a:latin typeface="Proxima Nova"/>
                <a:ea typeface="Proxima Nova"/>
                <a:cs typeface="Proxima Nova"/>
                <a:sym typeface="Proxima Nova"/>
              </a:rPr>
              <a:t>This</a:t>
            </a:r>
            <a:r>
              <a:rPr lang="pt-BR" sz="1200" b="0" i="0" dirty="0">
                <a:solidFill>
                  <a:srgbClr val="5F7D95"/>
                </a:solidFill>
                <a:latin typeface="Proxima Nova"/>
                <a:ea typeface="Proxima Nova"/>
                <a:cs typeface="Proxima Nova"/>
                <a:sym typeface="Proxima Nova"/>
              </a:rPr>
              <a:t> </a:t>
            </a:r>
            <a:r>
              <a:rPr lang="pt-BR" sz="1200" b="0" i="0" dirty="0" err="1">
                <a:solidFill>
                  <a:srgbClr val="5F7D95"/>
                </a:solidFill>
                <a:latin typeface="Proxima Nova"/>
                <a:ea typeface="Proxima Nova"/>
                <a:cs typeface="Proxima Nova"/>
                <a:sym typeface="Proxima Nova"/>
              </a:rPr>
              <a:t>presentation</a:t>
            </a:r>
            <a:r>
              <a:rPr lang="pt-BR" sz="1200" b="0" i="0" dirty="0">
                <a:solidFill>
                  <a:srgbClr val="5F7D95"/>
                </a:solidFill>
                <a:latin typeface="Proxima Nova"/>
                <a:ea typeface="Proxima Nova"/>
                <a:cs typeface="Proxima Nova"/>
                <a:sym typeface="Proxima Nova"/>
              </a:rPr>
              <a:t> </a:t>
            </a:r>
            <a:r>
              <a:rPr lang="pt-BR" sz="1200" b="0" i="0" dirty="0" err="1">
                <a:solidFill>
                  <a:srgbClr val="5F7D95"/>
                </a:solidFill>
                <a:latin typeface="Proxima Nova"/>
                <a:ea typeface="Proxima Nova"/>
                <a:cs typeface="Proxima Nova"/>
                <a:sym typeface="Proxima Nova"/>
              </a:rPr>
              <a:t>has</a:t>
            </a:r>
            <a:r>
              <a:rPr lang="pt-BR" sz="1200" b="0" i="0" dirty="0">
                <a:solidFill>
                  <a:srgbClr val="5F7D95"/>
                </a:solidFill>
                <a:latin typeface="Proxima Nova"/>
                <a:ea typeface="Proxima Nova"/>
                <a:cs typeface="Proxima Nova"/>
                <a:sym typeface="Proxima Nova"/>
              </a:rPr>
              <a:t> </a:t>
            </a:r>
            <a:r>
              <a:rPr lang="pt-BR" sz="1200" b="0" i="0" dirty="0" err="1">
                <a:solidFill>
                  <a:srgbClr val="5F7D95"/>
                </a:solidFill>
                <a:latin typeface="Proxima Nova"/>
                <a:ea typeface="Proxima Nova"/>
                <a:cs typeface="Proxima Nova"/>
                <a:sym typeface="Proxima Nova"/>
              </a:rPr>
              <a:t>been</a:t>
            </a:r>
            <a:r>
              <a:rPr lang="pt-BR" sz="1200" b="0" i="0" dirty="0">
                <a:solidFill>
                  <a:srgbClr val="5F7D95"/>
                </a:solidFill>
                <a:latin typeface="Proxima Nova"/>
                <a:ea typeface="Proxima Nova"/>
                <a:cs typeface="Proxima Nova"/>
                <a:sym typeface="Proxima Nova"/>
              </a:rPr>
              <a:t> </a:t>
            </a:r>
            <a:r>
              <a:rPr lang="pt-BR" sz="1200" b="0" i="0" dirty="0" err="1">
                <a:solidFill>
                  <a:srgbClr val="5F7D95"/>
                </a:solidFill>
                <a:latin typeface="Proxima Nova"/>
                <a:ea typeface="Proxima Nova"/>
                <a:cs typeface="Proxima Nova"/>
                <a:sym typeface="Proxima Nova"/>
              </a:rPr>
              <a:t>designed</a:t>
            </a:r>
            <a:r>
              <a:rPr lang="pt-BR" sz="1200" b="0" i="0" dirty="0">
                <a:solidFill>
                  <a:srgbClr val="5F7D95"/>
                </a:solidFill>
                <a:latin typeface="Proxima Nova"/>
                <a:ea typeface="Proxima Nova"/>
                <a:cs typeface="Proxima Nova"/>
                <a:sym typeface="Proxima Nova"/>
              </a:rPr>
              <a:t> </a:t>
            </a:r>
            <a:r>
              <a:rPr lang="pt-BR" sz="1200" b="0" i="0" dirty="0" err="1">
                <a:solidFill>
                  <a:srgbClr val="5F7D95"/>
                </a:solidFill>
                <a:latin typeface="Proxima Nova"/>
                <a:ea typeface="Proxima Nova"/>
                <a:cs typeface="Proxima Nova"/>
                <a:sym typeface="Proxima Nova"/>
              </a:rPr>
              <a:t>using</a:t>
            </a:r>
            <a:r>
              <a:rPr lang="pt-BR" sz="1200" b="0" i="0" dirty="0">
                <a:solidFill>
                  <a:srgbClr val="5F7D95"/>
                </a:solidFill>
                <a:latin typeface="Proxima Nova"/>
                <a:ea typeface="Proxima Nova"/>
                <a:cs typeface="Proxima Nova"/>
                <a:sym typeface="Proxima Nova"/>
              </a:rPr>
              <a:t> </a:t>
            </a:r>
            <a:r>
              <a:rPr lang="pt-BR" sz="1200" b="0" i="0" dirty="0" err="1">
                <a:solidFill>
                  <a:srgbClr val="5F7D95"/>
                </a:solidFill>
                <a:latin typeface="Proxima Nova"/>
                <a:ea typeface="Proxima Nova"/>
                <a:cs typeface="Proxima Nova"/>
                <a:sym typeface="Proxima Nova"/>
              </a:rPr>
              <a:t>images</a:t>
            </a:r>
            <a:r>
              <a:rPr lang="pt-BR" sz="1200" b="0" i="0" dirty="0">
                <a:solidFill>
                  <a:srgbClr val="5F7D95"/>
                </a:solidFill>
                <a:latin typeface="Proxima Nova"/>
                <a:ea typeface="Proxima Nova"/>
                <a:cs typeface="Proxima Nova"/>
                <a:sym typeface="Proxima Nova"/>
              </a:rPr>
              <a:t> </a:t>
            </a:r>
            <a:r>
              <a:rPr lang="pt-BR" sz="1200" b="0" i="0" dirty="0" err="1">
                <a:solidFill>
                  <a:srgbClr val="5F7D95"/>
                </a:solidFill>
                <a:latin typeface="Proxima Nova"/>
                <a:ea typeface="Proxima Nova"/>
                <a:cs typeface="Proxima Nova"/>
                <a:sym typeface="Proxima Nova"/>
              </a:rPr>
              <a:t>from</a:t>
            </a:r>
            <a:r>
              <a:rPr lang="pt-BR" sz="1200" b="0" i="0" dirty="0">
                <a:solidFill>
                  <a:srgbClr val="5F7D95"/>
                </a:solidFill>
                <a:latin typeface="Proxima Nova"/>
                <a:ea typeface="Proxima Nova"/>
                <a:cs typeface="Proxima Nova"/>
                <a:sym typeface="Proxima Nova"/>
              </a:rPr>
              <a:t> Flaticon</a:t>
            </a:r>
            <a:r>
              <a:rPr lang="pt-BR" sz="1200" b="0" i="0">
                <a:solidFill>
                  <a:srgbClr val="5F7D95"/>
                </a:solidFill>
                <a:latin typeface="Proxima Nova"/>
                <a:ea typeface="Proxima Nova"/>
                <a:cs typeface="Proxima Nova"/>
                <a:sym typeface="Proxima Nova"/>
              </a:rPr>
              <a:t>.com</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Agenda</a:t>
            </a:r>
          </a:p>
        </p:txBody>
      </p:sp>
      <p:sp>
        <p:nvSpPr>
          <p:cNvPr id="10" name="CaixaDeTexto 9">
            <a:extLst>
              <a:ext uri="{FF2B5EF4-FFF2-40B4-BE49-F238E27FC236}">
                <a16:creationId xmlns:a16="http://schemas.microsoft.com/office/drawing/2014/main" id="{6E74DCA7-B91A-29B6-0D22-E14E01B466E2}"/>
              </a:ext>
            </a:extLst>
          </p:cNvPr>
          <p:cNvSpPr txBox="1"/>
          <p:nvPr/>
        </p:nvSpPr>
        <p:spPr>
          <a:xfrm>
            <a:off x="755576" y="2012152"/>
            <a:ext cx="5256584" cy="2814617"/>
          </a:xfrm>
          <a:prstGeom prst="rect">
            <a:avLst/>
          </a:prstGeom>
          <a:noFill/>
        </p:spPr>
        <p:txBody>
          <a:bodyPr wrap="square">
            <a:spAutoFit/>
          </a:bodyPr>
          <a:lstStyle/>
          <a:p>
            <a:pPr marL="285750" indent="-285750">
              <a:lnSpc>
                <a:spcPct val="150000"/>
              </a:lnSpc>
              <a:buClr>
                <a:srgbClr val="ED265B"/>
              </a:buClr>
              <a:buFont typeface="Wingdings" panose="05000000000000000000" pitchFamily="2" charset="2"/>
              <a:buChar char="Ø"/>
            </a:pPr>
            <a:r>
              <a:rPr lang="pt-BR" sz="2000" dirty="0">
                <a:latin typeface="Gotham HTF Light"/>
                <a:cs typeface="Gotham HTF Light"/>
              </a:rPr>
              <a:t>Sinais Analógicos;</a:t>
            </a:r>
          </a:p>
          <a:p>
            <a:pPr marL="285750" indent="-285750">
              <a:lnSpc>
                <a:spcPct val="150000"/>
              </a:lnSpc>
              <a:buClr>
                <a:srgbClr val="ED265B"/>
              </a:buClr>
              <a:buFont typeface="Wingdings" panose="05000000000000000000" pitchFamily="2" charset="2"/>
              <a:buChar char="Ø"/>
            </a:pPr>
            <a:r>
              <a:rPr lang="pt-BR" sz="2000" dirty="0">
                <a:latin typeface="Gotham HTF Light"/>
                <a:cs typeface="Gotham HTF Light"/>
              </a:rPr>
              <a:t>O Potenciômetro;</a:t>
            </a:r>
          </a:p>
          <a:p>
            <a:pPr marL="285750" indent="-285750">
              <a:lnSpc>
                <a:spcPct val="150000"/>
              </a:lnSpc>
              <a:buClr>
                <a:srgbClr val="ED265B"/>
              </a:buClr>
              <a:buFont typeface="Wingdings" panose="05000000000000000000" pitchFamily="2" charset="2"/>
              <a:buChar char="Ø"/>
            </a:pPr>
            <a:r>
              <a:rPr lang="pt-BR" sz="2000" dirty="0">
                <a:latin typeface="Gotham HTF Light"/>
                <a:cs typeface="Gotham HTF Light"/>
              </a:rPr>
              <a:t>Divisor de Tensão com Resistores;</a:t>
            </a:r>
          </a:p>
          <a:p>
            <a:pPr marL="285750" indent="-285750">
              <a:lnSpc>
                <a:spcPct val="150000"/>
              </a:lnSpc>
              <a:buClr>
                <a:srgbClr val="ED265B"/>
              </a:buClr>
              <a:buFont typeface="Wingdings" panose="05000000000000000000" pitchFamily="2" charset="2"/>
              <a:buChar char="Ø"/>
            </a:pPr>
            <a:r>
              <a:rPr lang="pt-BR" sz="2000" dirty="0">
                <a:latin typeface="Gotham HTF Light"/>
                <a:cs typeface="Gotham HTF Light"/>
              </a:rPr>
              <a:t>Sinais Digitais;</a:t>
            </a:r>
          </a:p>
          <a:p>
            <a:pPr marL="285750" indent="-285750">
              <a:lnSpc>
                <a:spcPct val="150000"/>
              </a:lnSpc>
              <a:buClr>
                <a:srgbClr val="ED265B"/>
              </a:buClr>
              <a:buFont typeface="Wingdings" panose="05000000000000000000" pitchFamily="2" charset="2"/>
              <a:buChar char="Ø"/>
            </a:pPr>
            <a:r>
              <a:rPr lang="pt-BR" sz="2000" dirty="0">
                <a:latin typeface="Gotham HTF Light"/>
                <a:cs typeface="Gotham HTF Light"/>
              </a:rPr>
              <a:t>Captura de Sinais com Botão;</a:t>
            </a:r>
          </a:p>
          <a:p>
            <a:pPr marL="285750" indent="-285750">
              <a:lnSpc>
                <a:spcPct val="150000"/>
              </a:lnSpc>
              <a:buClr>
                <a:srgbClr val="ED265B"/>
              </a:buClr>
              <a:buFont typeface="Wingdings" panose="05000000000000000000" pitchFamily="2" charset="2"/>
              <a:buChar char="Ø"/>
            </a:pPr>
            <a:r>
              <a:rPr lang="pt-BR" sz="2000" dirty="0">
                <a:latin typeface="Gotham HTF Light"/>
                <a:cs typeface="Gotham HTF Light"/>
              </a:rPr>
              <a:t>Laboratório;</a:t>
            </a:r>
          </a:p>
        </p:txBody>
      </p:sp>
      <p:pic>
        <p:nvPicPr>
          <p:cNvPr id="2" name="Google Shape;82;p18">
            <a:extLst>
              <a:ext uri="{FF2B5EF4-FFF2-40B4-BE49-F238E27FC236}">
                <a16:creationId xmlns:a16="http://schemas.microsoft.com/office/drawing/2014/main" id="{3691AC1D-3573-E7EE-BE2A-EE05192401A9}"/>
              </a:ext>
            </a:extLst>
          </p:cNvPr>
          <p:cNvPicPr preferRelativeResize="0">
            <a:picLocks noChangeAspect="1"/>
          </p:cNvPicPr>
          <p:nvPr/>
        </p:nvPicPr>
        <p:blipFill>
          <a:blip r:embed="rId3">
            <a:alphaModFix/>
          </a:blip>
          <a:stretch>
            <a:fillRect/>
          </a:stretch>
        </p:blipFill>
        <p:spPr>
          <a:xfrm>
            <a:off x="4932040" y="1413176"/>
            <a:ext cx="3600000" cy="3600000"/>
          </a:xfrm>
          <a:prstGeom prst="rect">
            <a:avLst/>
          </a:prstGeom>
          <a:noFill/>
          <a:ln>
            <a:noFill/>
          </a:ln>
        </p:spPr>
      </p:pic>
    </p:spTree>
    <p:extLst>
      <p:ext uri="{BB962C8B-B14F-4D97-AF65-F5344CB8AC3E}">
        <p14:creationId xmlns:p14="http://schemas.microsoft.com/office/powerpoint/2010/main" val="1475698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Sinais Analógicos</a:t>
            </a:r>
          </a:p>
        </p:txBody>
      </p:sp>
      <p:pic>
        <p:nvPicPr>
          <p:cNvPr id="1026" name="Picture 2" descr="Sound wave audio radio player music track Vector Image">
            <a:extLst>
              <a:ext uri="{FF2B5EF4-FFF2-40B4-BE49-F238E27FC236}">
                <a16:creationId xmlns:a16="http://schemas.microsoft.com/office/drawing/2014/main" id="{8E03BD6C-4A08-58E0-D7ED-7D1CBD8092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600" b="32151"/>
          <a:stretch/>
        </p:blipFill>
        <p:spPr bwMode="auto">
          <a:xfrm>
            <a:off x="172913" y="2686478"/>
            <a:ext cx="8791575" cy="324036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8E58A27-8769-AB32-066A-A6520720F4F8}"/>
              </a:ext>
            </a:extLst>
          </p:cNvPr>
          <p:cNvSpPr txBox="1"/>
          <p:nvPr/>
        </p:nvSpPr>
        <p:spPr>
          <a:xfrm>
            <a:off x="4318840" y="5651956"/>
            <a:ext cx="4572000" cy="200055"/>
          </a:xfrm>
          <a:prstGeom prst="rect">
            <a:avLst/>
          </a:prstGeom>
          <a:noFill/>
        </p:spPr>
        <p:txBody>
          <a:bodyPr wrap="square">
            <a:spAutoFit/>
          </a:bodyPr>
          <a:lstStyle/>
          <a:p>
            <a:r>
              <a:rPr lang="pt-BR" sz="700" dirty="0"/>
              <a:t>Fonte: https://www.vectorstock.com/royalty-free-vector/sound-wave-audio-radio-player-music-track-vector-41630764</a:t>
            </a:r>
          </a:p>
        </p:txBody>
      </p:sp>
    </p:spTree>
    <p:extLst>
      <p:ext uri="{BB962C8B-B14F-4D97-AF65-F5344CB8AC3E}">
        <p14:creationId xmlns:p14="http://schemas.microsoft.com/office/powerpoint/2010/main" val="3796306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Sinais Analógicos</a:t>
            </a:r>
          </a:p>
        </p:txBody>
      </p:sp>
      <p:grpSp>
        <p:nvGrpSpPr>
          <p:cNvPr id="2" name="Group 2">
            <a:extLst>
              <a:ext uri="{FF2B5EF4-FFF2-40B4-BE49-F238E27FC236}">
                <a16:creationId xmlns:a16="http://schemas.microsoft.com/office/drawing/2014/main" id="{889376B5-2A54-2F77-7122-9CCFCCB9EAA4}"/>
              </a:ext>
            </a:extLst>
          </p:cNvPr>
          <p:cNvGrpSpPr/>
          <p:nvPr/>
        </p:nvGrpSpPr>
        <p:grpSpPr>
          <a:xfrm>
            <a:off x="323528" y="908720"/>
            <a:ext cx="8228546" cy="1296144"/>
            <a:chOff x="638714" y="1308295"/>
            <a:chExt cx="10971395" cy="1901011"/>
          </a:xfrm>
        </p:grpSpPr>
        <p:sp>
          <p:nvSpPr>
            <p:cNvPr id="3" name="Rectangle 78">
              <a:extLst>
                <a:ext uri="{FF2B5EF4-FFF2-40B4-BE49-F238E27FC236}">
                  <a16:creationId xmlns:a16="http://schemas.microsoft.com/office/drawing/2014/main" id="{E7919497-8A3B-6670-B6B0-2645C0AFDA1B}"/>
                </a:ext>
              </a:extLst>
            </p:cNvPr>
            <p:cNvSpPr/>
            <p:nvPr/>
          </p:nvSpPr>
          <p:spPr bwMode="auto">
            <a:xfrm>
              <a:off x="1378423" y="1308295"/>
              <a:ext cx="10231686" cy="190101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rIns="0" bIns="0" rtlCol="0" anchor="ctr"/>
            <a:lstStyle/>
            <a:p>
              <a:pPr marL="0" indent="0">
                <a:buNone/>
              </a:pPr>
              <a:r>
                <a:rPr lang="pt-BR" sz="2000" b="0" i="0" dirty="0">
                  <a:solidFill>
                    <a:schemeClr val="tx1"/>
                  </a:solidFill>
                  <a:effectLst/>
                  <a:latin typeface="Gotham HTF"/>
                </a:rPr>
                <a:t>Um sinal analógico é uma </a:t>
              </a:r>
              <a:r>
                <a:rPr lang="pt-BR" sz="2000" b="1" i="0" dirty="0">
                  <a:solidFill>
                    <a:schemeClr val="tx1"/>
                  </a:solidFill>
                  <a:effectLst/>
                  <a:latin typeface="Gotham HTF"/>
                </a:rPr>
                <a:t>representação contínua </a:t>
              </a:r>
              <a:r>
                <a:rPr lang="pt-BR" sz="2000" b="0" i="0" dirty="0">
                  <a:solidFill>
                    <a:schemeClr val="tx1"/>
                  </a:solidFill>
                  <a:effectLst/>
                  <a:latin typeface="Gotham HTF"/>
                </a:rPr>
                <a:t>de uma grandeza física que varia ao longo do tempo. Esse tipo de sinal é caracterizado pela sua natureza contínua, o que significa que pode assumir um </a:t>
              </a:r>
              <a:r>
                <a:rPr lang="pt-BR" sz="2000" b="1" i="0" dirty="0">
                  <a:solidFill>
                    <a:schemeClr val="tx1"/>
                  </a:solidFill>
                  <a:effectLst/>
                  <a:latin typeface="Gotham HTF"/>
                </a:rPr>
                <a:t>número infinito de valores dentro de um intervalo específico</a:t>
              </a:r>
              <a:r>
                <a:rPr lang="pt-BR" sz="2000" b="0" i="0" dirty="0">
                  <a:solidFill>
                    <a:schemeClr val="tx1"/>
                  </a:solidFill>
                  <a:effectLst/>
                  <a:latin typeface="Gotham HTF"/>
                </a:rPr>
                <a:t>.</a:t>
              </a:r>
              <a:endParaRPr lang="pt-BR" sz="1900" b="1" dirty="0">
                <a:solidFill>
                  <a:schemeClr val="tx1"/>
                </a:solidFill>
                <a:latin typeface="Gotham HTF"/>
              </a:endParaRPr>
            </a:p>
          </p:txBody>
        </p:sp>
        <p:sp>
          <p:nvSpPr>
            <p:cNvPr id="4" name="Pentagon 26">
              <a:extLst>
                <a:ext uri="{FF2B5EF4-FFF2-40B4-BE49-F238E27FC236}">
                  <a16:creationId xmlns:a16="http://schemas.microsoft.com/office/drawing/2014/main" id="{B7D219DB-0DD5-6AE3-502C-6545BE9CBB7B}"/>
                </a:ext>
              </a:extLst>
            </p:cNvPr>
            <p:cNvSpPr/>
            <p:nvPr/>
          </p:nvSpPr>
          <p:spPr bwMode="auto">
            <a:xfrm>
              <a:off x="638714" y="1308295"/>
              <a:ext cx="1075481" cy="1901011"/>
            </a:xfrm>
            <a:prstGeom prst="homePlate">
              <a:avLst>
                <a:gd name="adj" fmla="val 2732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pt-BR" sz="1900" b="1" kern="0" dirty="0">
                <a:solidFill>
                  <a:schemeClr val="tx1"/>
                </a:solidFill>
                <a:latin typeface="Gotham HTF"/>
              </a:endParaRPr>
            </a:p>
          </p:txBody>
        </p:sp>
      </p:grpSp>
      <p:pic>
        <p:nvPicPr>
          <p:cNvPr id="1026" name="Picture 2" descr="Sound wave audio radio player music track Vector Image">
            <a:extLst>
              <a:ext uri="{FF2B5EF4-FFF2-40B4-BE49-F238E27FC236}">
                <a16:creationId xmlns:a16="http://schemas.microsoft.com/office/drawing/2014/main" id="{8E03BD6C-4A08-58E0-D7ED-7D1CBD8092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600" b="32151"/>
          <a:stretch/>
        </p:blipFill>
        <p:spPr bwMode="auto">
          <a:xfrm>
            <a:off x="172913" y="2686478"/>
            <a:ext cx="8791575" cy="324036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8E58A27-8769-AB32-066A-A6520720F4F8}"/>
              </a:ext>
            </a:extLst>
          </p:cNvPr>
          <p:cNvSpPr txBox="1"/>
          <p:nvPr/>
        </p:nvSpPr>
        <p:spPr>
          <a:xfrm>
            <a:off x="4318840" y="5651956"/>
            <a:ext cx="4572000" cy="200055"/>
          </a:xfrm>
          <a:prstGeom prst="rect">
            <a:avLst/>
          </a:prstGeom>
          <a:noFill/>
        </p:spPr>
        <p:txBody>
          <a:bodyPr wrap="square">
            <a:spAutoFit/>
          </a:bodyPr>
          <a:lstStyle/>
          <a:p>
            <a:r>
              <a:rPr lang="pt-BR" sz="700" dirty="0"/>
              <a:t>Fonte: https://www.vectorstock.com/royalty-free-vector/sound-wave-audio-radio-player-music-track-vector-41630764</a:t>
            </a:r>
          </a:p>
        </p:txBody>
      </p:sp>
    </p:spTree>
    <p:extLst>
      <p:ext uri="{BB962C8B-B14F-4D97-AF65-F5344CB8AC3E}">
        <p14:creationId xmlns:p14="http://schemas.microsoft.com/office/powerpoint/2010/main" val="2899087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Sinais Analógicos</a:t>
            </a:r>
          </a:p>
        </p:txBody>
      </p:sp>
      <p:sp>
        <p:nvSpPr>
          <p:cNvPr id="18" name="Rectangle 5">
            <a:extLst>
              <a:ext uri="{FF2B5EF4-FFF2-40B4-BE49-F238E27FC236}">
                <a16:creationId xmlns:a16="http://schemas.microsoft.com/office/drawing/2014/main" id="{D022A07E-C4AC-93AA-37AA-F95C708726ED}"/>
              </a:ext>
            </a:extLst>
          </p:cNvPr>
          <p:cNvSpPr>
            <a:spLocks noChangeAspect="1"/>
          </p:cNvSpPr>
          <p:nvPr/>
        </p:nvSpPr>
        <p:spPr>
          <a:xfrm>
            <a:off x="467544" y="1515421"/>
            <a:ext cx="3061262" cy="18405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endParaRPr lang="pt-BR" sz="1100" b="1" dirty="0">
              <a:solidFill>
                <a:schemeClr val="tx1"/>
              </a:solidFill>
              <a:latin typeface="Gotham HTF"/>
            </a:endParaRPr>
          </a:p>
          <a:p>
            <a:pPr defTabSz="685800"/>
            <a:r>
              <a:rPr lang="pt-BR" sz="1200" b="0" i="0" dirty="0">
                <a:solidFill>
                  <a:schemeClr val="tx1"/>
                </a:solidFill>
                <a:effectLst/>
                <a:latin typeface="Gotham HTF"/>
              </a:rPr>
              <a:t>Um exemplo comum de sinal analógico é uma onda sonora. O som é uma grandeza física que varia continuamente no tempo, sendo representado por uma forma de onda contínua. Ao falar ou tocar um instrumento musical, as vibrações do ar geram um sinal analógico que representa o som produzido</a:t>
            </a:r>
            <a:endParaRPr lang="pt-BR" sz="1200" dirty="0">
              <a:solidFill>
                <a:schemeClr val="tx1"/>
              </a:solidFill>
              <a:latin typeface="Gotham HTF"/>
            </a:endParaRPr>
          </a:p>
        </p:txBody>
      </p:sp>
      <p:sp>
        <p:nvSpPr>
          <p:cNvPr id="20" name="Rectangle 11">
            <a:extLst>
              <a:ext uri="{FF2B5EF4-FFF2-40B4-BE49-F238E27FC236}">
                <a16:creationId xmlns:a16="http://schemas.microsoft.com/office/drawing/2014/main" id="{381EFEFD-E8D9-01D5-B336-D17E4D225FBF}"/>
              </a:ext>
            </a:extLst>
          </p:cNvPr>
          <p:cNvSpPr>
            <a:spLocks noChangeAspect="1"/>
          </p:cNvSpPr>
          <p:nvPr/>
        </p:nvSpPr>
        <p:spPr>
          <a:xfrm>
            <a:off x="467544" y="3355930"/>
            <a:ext cx="3061262" cy="730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pt-BR" sz="1200" dirty="0">
              <a:solidFill>
                <a:schemeClr val="tx1"/>
              </a:solidFill>
              <a:latin typeface="Gotham HTF"/>
            </a:endParaRPr>
          </a:p>
        </p:txBody>
      </p:sp>
      <p:sp>
        <p:nvSpPr>
          <p:cNvPr id="22" name="Oval 19">
            <a:extLst>
              <a:ext uri="{FF2B5EF4-FFF2-40B4-BE49-F238E27FC236}">
                <a16:creationId xmlns:a16="http://schemas.microsoft.com/office/drawing/2014/main" id="{19C5B1E3-7AB3-3E7B-D2F5-450043B9308A}"/>
              </a:ext>
            </a:extLst>
          </p:cNvPr>
          <p:cNvSpPr>
            <a:spLocks noChangeAspect="1"/>
          </p:cNvSpPr>
          <p:nvPr/>
        </p:nvSpPr>
        <p:spPr>
          <a:xfrm>
            <a:off x="1763463" y="1196508"/>
            <a:ext cx="469427" cy="4694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800"/>
            <a:endParaRPr lang="pt-BR" sz="1200" b="1" dirty="0">
              <a:solidFill>
                <a:schemeClr val="tx1"/>
              </a:solidFill>
              <a:latin typeface="Gotham HTF"/>
            </a:endParaRPr>
          </a:p>
        </p:txBody>
      </p:sp>
      <p:pic>
        <p:nvPicPr>
          <p:cNvPr id="25" name="Picture 2" descr="Sound wave audio radio player music track Vector Image">
            <a:extLst>
              <a:ext uri="{FF2B5EF4-FFF2-40B4-BE49-F238E27FC236}">
                <a16:creationId xmlns:a16="http://schemas.microsoft.com/office/drawing/2014/main" id="{33E31595-7A4F-3583-FC80-B6F2860BEE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600" b="32151"/>
          <a:stretch/>
        </p:blipFill>
        <p:spPr bwMode="auto">
          <a:xfrm>
            <a:off x="3851920" y="1124744"/>
            <a:ext cx="5038920" cy="1857223"/>
          </a:xfrm>
          <a:prstGeom prst="rect">
            <a:avLst/>
          </a:prstGeom>
          <a:noFill/>
          <a:extLst>
            <a:ext uri="{909E8E84-426E-40DD-AFC4-6F175D3DCCD1}">
              <a14:hiddenFill xmlns:a14="http://schemas.microsoft.com/office/drawing/2010/main">
                <a:solidFill>
                  <a:srgbClr val="FFFFFF"/>
                </a:solidFill>
              </a14:hiddenFill>
            </a:ext>
          </a:extLst>
        </p:spPr>
      </p:pic>
      <p:sp>
        <p:nvSpPr>
          <p:cNvPr id="31" name="CaixaDeTexto 30">
            <a:extLst>
              <a:ext uri="{FF2B5EF4-FFF2-40B4-BE49-F238E27FC236}">
                <a16:creationId xmlns:a16="http://schemas.microsoft.com/office/drawing/2014/main" id="{DEE2FEB6-32C4-A57D-E199-6D49BB880BE9}"/>
              </a:ext>
            </a:extLst>
          </p:cNvPr>
          <p:cNvSpPr txBox="1"/>
          <p:nvPr/>
        </p:nvSpPr>
        <p:spPr>
          <a:xfrm>
            <a:off x="4318840" y="2995238"/>
            <a:ext cx="4572000" cy="200055"/>
          </a:xfrm>
          <a:prstGeom prst="rect">
            <a:avLst/>
          </a:prstGeom>
          <a:noFill/>
        </p:spPr>
        <p:txBody>
          <a:bodyPr wrap="square">
            <a:spAutoFit/>
          </a:bodyPr>
          <a:lstStyle/>
          <a:p>
            <a:r>
              <a:rPr lang="pt-BR" sz="700" dirty="0"/>
              <a:t>Fonte: https://www.vectorstock.com/royalty-free-vector/sound-wave-audio-radio-player-music-track-vector-41630764</a:t>
            </a:r>
          </a:p>
        </p:txBody>
      </p:sp>
    </p:spTree>
    <p:extLst>
      <p:ext uri="{BB962C8B-B14F-4D97-AF65-F5344CB8AC3E}">
        <p14:creationId xmlns:p14="http://schemas.microsoft.com/office/powerpoint/2010/main" val="288976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Sinais Analógicos</a:t>
            </a:r>
          </a:p>
        </p:txBody>
      </p:sp>
      <p:sp>
        <p:nvSpPr>
          <p:cNvPr id="5" name="Rectangle 6">
            <a:extLst>
              <a:ext uri="{FF2B5EF4-FFF2-40B4-BE49-F238E27FC236}">
                <a16:creationId xmlns:a16="http://schemas.microsoft.com/office/drawing/2014/main" id="{C94DA736-7895-356B-B6BB-E32823C703E4}"/>
              </a:ext>
            </a:extLst>
          </p:cNvPr>
          <p:cNvSpPr>
            <a:spLocks noChangeAspect="1"/>
          </p:cNvSpPr>
          <p:nvPr/>
        </p:nvSpPr>
        <p:spPr>
          <a:xfrm>
            <a:off x="467544" y="4395741"/>
            <a:ext cx="3061262" cy="18405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endParaRPr lang="pt-BR" sz="1200" dirty="0">
              <a:solidFill>
                <a:schemeClr val="tx1"/>
              </a:solidFill>
              <a:latin typeface="Gotham HTF"/>
            </a:endParaRPr>
          </a:p>
          <a:p>
            <a:pPr defTabSz="685800"/>
            <a:r>
              <a:rPr lang="pt-BR" sz="1200" b="0" i="0" dirty="0">
                <a:solidFill>
                  <a:schemeClr val="tx1"/>
                </a:solidFill>
                <a:effectLst/>
                <a:latin typeface="Gotham HTF"/>
              </a:rPr>
              <a:t>Outro exemplo é o sinal de uma corrente elétrica. Em um circuito elétrico, a corrente que flui pode ser representada como um sinal analógico contínuo ao longo do tempo. Essa corrente pode variar suavemente e assumir valores diferentes a cada momento.</a:t>
            </a:r>
            <a:endParaRPr lang="pt-BR" sz="1200" dirty="0">
              <a:solidFill>
                <a:schemeClr val="tx1"/>
              </a:solidFill>
              <a:latin typeface="Gotham HTF"/>
            </a:endParaRPr>
          </a:p>
        </p:txBody>
      </p:sp>
      <p:sp>
        <p:nvSpPr>
          <p:cNvPr id="10" name="Rectangle 12">
            <a:extLst>
              <a:ext uri="{FF2B5EF4-FFF2-40B4-BE49-F238E27FC236}">
                <a16:creationId xmlns:a16="http://schemas.microsoft.com/office/drawing/2014/main" id="{7C52F909-5F3B-6DF2-B458-CCBE6E658963}"/>
              </a:ext>
            </a:extLst>
          </p:cNvPr>
          <p:cNvSpPr>
            <a:spLocks noChangeAspect="1"/>
          </p:cNvSpPr>
          <p:nvPr/>
        </p:nvSpPr>
        <p:spPr>
          <a:xfrm>
            <a:off x="467544" y="6236250"/>
            <a:ext cx="3061262" cy="73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pt-BR" sz="1200" dirty="0">
              <a:solidFill>
                <a:schemeClr val="tx1"/>
              </a:solidFill>
              <a:latin typeface="Gotham HTF"/>
            </a:endParaRPr>
          </a:p>
        </p:txBody>
      </p:sp>
      <p:sp>
        <p:nvSpPr>
          <p:cNvPr id="15" name="Oval 20">
            <a:extLst>
              <a:ext uri="{FF2B5EF4-FFF2-40B4-BE49-F238E27FC236}">
                <a16:creationId xmlns:a16="http://schemas.microsoft.com/office/drawing/2014/main" id="{B2EF01FB-6B67-C19C-5093-350CF79091F2}"/>
              </a:ext>
            </a:extLst>
          </p:cNvPr>
          <p:cNvSpPr>
            <a:spLocks noChangeAspect="1"/>
          </p:cNvSpPr>
          <p:nvPr/>
        </p:nvSpPr>
        <p:spPr>
          <a:xfrm>
            <a:off x="1763461" y="4048191"/>
            <a:ext cx="469427" cy="4694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800"/>
            <a:endParaRPr lang="pt-BR" sz="1200" b="1" dirty="0">
              <a:solidFill>
                <a:schemeClr val="tx1"/>
              </a:solidFill>
              <a:latin typeface="Gotham HTF"/>
            </a:endParaRPr>
          </a:p>
        </p:txBody>
      </p:sp>
      <p:sp>
        <p:nvSpPr>
          <p:cNvPr id="18" name="Rectangle 5">
            <a:extLst>
              <a:ext uri="{FF2B5EF4-FFF2-40B4-BE49-F238E27FC236}">
                <a16:creationId xmlns:a16="http://schemas.microsoft.com/office/drawing/2014/main" id="{D022A07E-C4AC-93AA-37AA-F95C708726ED}"/>
              </a:ext>
            </a:extLst>
          </p:cNvPr>
          <p:cNvSpPr>
            <a:spLocks noChangeAspect="1"/>
          </p:cNvSpPr>
          <p:nvPr/>
        </p:nvSpPr>
        <p:spPr>
          <a:xfrm>
            <a:off x="467544" y="1515421"/>
            <a:ext cx="3061262" cy="18405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endParaRPr lang="pt-BR" sz="1100" b="1" dirty="0">
              <a:solidFill>
                <a:schemeClr val="tx1"/>
              </a:solidFill>
              <a:latin typeface="Gotham HTF"/>
            </a:endParaRPr>
          </a:p>
          <a:p>
            <a:pPr defTabSz="685800"/>
            <a:r>
              <a:rPr lang="pt-BR" sz="1200" b="0" i="0" dirty="0">
                <a:solidFill>
                  <a:schemeClr val="tx1"/>
                </a:solidFill>
                <a:effectLst/>
                <a:latin typeface="Gotham HTF"/>
              </a:rPr>
              <a:t>Um exemplo comum de sinal analógico é uma onda sonora. O som é uma grandeza física que varia continuamente no tempo, sendo representado por uma forma de onda contínua. Ao falar ou tocar um instrumento musical, as vibrações do ar geram um sinal analógico que representa o som produzido</a:t>
            </a:r>
            <a:endParaRPr lang="pt-BR" sz="1200" dirty="0">
              <a:solidFill>
                <a:schemeClr val="tx1"/>
              </a:solidFill>
              <a:latin typeface="Gotham HTF"/>
            </a:endParaRPr>
          </a:p>
        </p:txBody>
      </p:sp>
      <p:sp>
        <p:nvSpPr>
          <p:cNvPr id="20" name="Rectangle 11">
            <a:extLst>
              <a:ext uri="{FF2B5EF4-FFF2-40B4-BE49-F238E27FC236}">
                <a16:creationId xmlns:a16="http://schemas.microsoft.com/office/drawing/2014/main" id="{381EFEFD-E8D9-01D5-B336-D17E4D225FBF}"/>
              </a:ext>
            </a:extLst>
          </p:cNvPr>
          <p:cNvSpPr>
            <a:spLocks noChangeAspect="1"/>
          </p:cNvSpPr>
          <p:nvPr/>
        </p:nvSpPr>
        <p:spPr>
          <a:xfrm>
            <a:off x="467544" y="3355930"/>
            <a:ext cx="3061262" cy="730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pt-BR" sz="1200" dirty="0">
              <a:solidFill>
                <a:schemeClr val="tx1"/>
              </a:solidFill>
              <a:latin typeface="Gotham HTF"/>
            </a:endParaRPr>
          </a:p>
        </p:txBody>
      </p:sp>
      <p:sp>
        <p:nvSpPr>
          <p:cNvPr id="22" name="Oval 19">
            <a:extLst>
              <a:ext uri="{FF2B5EF4-FFF2-40B4-BE49-F238E27FC236}">
                <a16:creationId xmlns:a16="http://schemas.microsoft.com/office/drawing/2014/main" id="{19C5B1E3-7AB3-3E7B-D2F5-450043B9308A}"/>
              </a:ext>
            </a:extLst>
          </p:cNvPr>
          <p:cNvSpPr>
            <a:spLocks noChangeAspect="1"/>
          </p:cNvSpPr>
          <p:nvPr/>
        </p:nvSpPr>
        <p:spPr>
          <a:xfrm>
            <a:off x="1763463" y="1196508"/>
            <a:ext cx="469427" cy="4694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800"/>
            <a:endParaRPr lang="pt-BR" sz="1200" b="1" dirty="0">
              <a:solidFill>
                <a:schemeClr val="tx1"/>
              </a:solidFill>
              <a:latin typeface="Gotham HTF"/>
            </a:endParaRPr>
          </a:p>
        </p:txBody>
      </p:sp>
      <p:pic>
        <p:nvPicPr>
          <p:cNvPr id="25" name="Picture 2" descr="Sound wave audio radio player music track Vector Image">
            <a:extLst>
              <a:ext uri="{FF2B5EF4-FFF2-40B4-BE49-F238E27FC236}">
                <a16:creationId xmlns:a16="http://schemas.microsoft.com/office/drawing/2014/main" id="{33E31595-7A4F-3583-FC80-B6F2860BEE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600" b="32151"/>
          <a:stretch/>
        </p:blipFill>
        <p:spPr bwMode="auto">
          <a:xfrm>
            <a:off x="3851920" y="1124744"/>
            <a:ext cx="5038920" cy="185722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undefined">
            <a:extLst>
              <a:ext uri="{FF2B5EF4-FFF2-40B4-BE49-F238E27FC236}">
                <a16:creationId xmlns:a16="http://schemas.microsoft.com/office/drawing/2014/main" id="{D9DB5673-2A64-A729-EB54-63BD4DFD53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04456" y="3933056"/>
            <a:ext cx="4644008" cy="2517923"/>
          </a:xfrm>
          <a:prstGeom prst="rect">
            <a:avLst/>
          </a:prstGeom>
          <a:noFill/>
          <a:extLst>
            <a:ext uri="{909E8E84-426E-40DD-AFC4-6F175D3DCCD1}">
              <a14:hiddenFill xmlns:a14="http://schemas.microsoft.com/office/drawing/2010/main">
                <a:solidFill>
                  <a:srgbClr val="FFFFFF"/>
                </a:solidFill>
              </a14:hiddenFill>
            </a:ext>
          </a:extLst>
        </p:spPr>
      </p:pic>
      <p:sp>
        <p:nvSpPr>
          <p:cNvPr id="29" name="CaixaDeTexto 28">
            <a:extLst>
              <a:ext uri="{FF2B5EF4-FFF2-40B4-BE49-F238E27FC236}">
                <a16:creationId xmlns:a16="http://schemas.microsoft.com/office/drawing/2014/main" id="{04569F32-70AC-C33C-189D-526ABCBDC12B}"/>
              </a:ext>
            </a:extLst>
          </p:cNvPr>
          <p:cNvSpPr txBox="1"/>
          <p:nvPr/>
        </p:nvSpPr>
        <p:spPr>
          <a:xfrm>
            <a:off x="4427984" y="6533173"/>
            <a:ext cx="4572000" cy="200055"/>
          </a:xfrm>
          <a:prstGeom prst="rect">
            <a:avLst/>
          </a:prstGeom>
          <a:noFill/>
        </p:spPr>
        <p:txBody>
          <a:bodyPr wrap="square">
            <a:spAutoFit/>
          </a:bodyPr>
          <a:lstStyle/>
          <a:p>
            <a:r>
              <a:rPr lang="pt-BR" sz="700" dirty="0"/>
              <a:t>Fonte: https://en.wikipedia.org/wiki/Alternating_current#/media/File:Types_of_current.svg</a:t>
            </a:r>
          </a:p>
        </p:txBody>
      </p:sp>
      <p:sp>
        <p:nvSpPr>
          <p:cNvPr id="31" name="CaixaDeTexto 30">
            <a:extLst>
              <a:ext uri="{FF2B5EF4-FFF2-40B4-BE49-F238E27FC236}">
                <a16:creationId xmlns:a16="http://schemas.microsoft.com/office/drawing/2014/main" id="{DEE2FEB6-32C4-A57D-E199-6D49BB880BE9}"/>
              </a:ext>
            </a:extLst>
          </p:cNvPr>
          <p:cNvSpPr txBox="1"/>
          <p:nvPr/>
        </p:nvSpPr>
        <p:spPr>
          <a:xfrm>
            <a:off x="4318840" y="2995238"/>
            <a:ext cx="4572000" cy="200055"/>
          </a:xfrm>
          <a:prstGeom prst="rect">
            <a:avLst/>
          </a:prstGeom>
          <a:noFill/>
        </p:spPr>
        <p:txBody>
          <a:bodyPr wrap="square">
            <a:spAutoFit/>
          </a:bodyPr>
          <a:lstStyle/>
          <a:p>
            <a:r>
              <a:rPr lang="pt-BR" sz="700" dirty="0"/>
              <a:t>Fonte: https://www.vectorstock.com/royalty-free-vector/sound-wave-audio-radio-player-music-track-vector-41630764</a:t>
            </a:r>
          </a:p>
        </p:txBody>
      </p:sp>
    </p:spTree>
    <p:extLst>
      <p:ext uri="{BB962C8B-B14F-4D97-AF65-F5344CB8AC3E}">
        <p14:creationId xmlns:p14="http://schemas.microsoft.com/office/powerpoint/2010/main" val="307696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O Potenciômetro </a:t>
            </a:r>
          </a:p>
        </p:txBody>
      </p:sp>
      <p:grpSp>
        <p:nvGrpSpPr>
          <p:cNvPr id="2" name="Group 3">
            <a:extLst>
              <a:ext uri="{FF2B5EF4-FFF2-40B4-BE49-F238E27FC236}">
                <a16:creationId xmlns:a16="http://schemas.microsoft.com/office/drawing/2014/main" id="{0A6A415A-849B-E4FD-AB74-3A6808EF53EF}"/>
              </a:ext>
            </a:extLst>
          </p:cNvPr>
          <p:cNvGrpSpPr/>
          <p:nvPr/>
        </p:nvGrpSpPr>
        <p:grpSpPr>
          <a:xfrm>
            <a:off x="323528" y="908720"/>
            <a:ext cx="5904655" cy="2160241"/>
            <a:chOff x="638714" y="3080501"/>
            <a:chExt cx="8528573" cy="3168353"/>
          </a:xfrm>
        </p:grpSpPr>
        <p:sp>
          <p:nvSpPr>
            <p:cNvPr id="3" name="Rectangle 66">
              <a:extLst>
                <a:ext uri="{FF2B5EF4-FFF2-40B4-BE49-F238E27FC236}">
                  <a16:creationId xmlns:a16="http://schemas.microsoft.com/office/drawing/2014/main" id="{E2C71D25-A3D0-0973-E387-CFF00772BCA8}"/>
                </a:ext>
              </a:extLst>
            </p:cNvPr>
            <p:cNvSpPr>
              <a:spLocks/>
            </p:cNvSpPr>
            <p:nvPr/>
          </p:nvSpPr>
          <p:spPr bwMode="auto">
            <a:xfrm>
              <a:off x="1378422" y="3083255"/>
              <a:ext cx="7788865" cy="316559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rIns="432000" rtlCol="0" anchor="ctr">
              <a:noAutofit/>
            </a:bodyPr>
            <a:lstStyle/>
            <a:p>
              <a:pPr marL="0" indent="0">
                <a:buNone/>
              </a:pPr>
              <a:r>
                <a:rPr lang="pt-BR" dirty="0">
                  <a:solidFill>
                    <a:schemeClr val="tx1"/>
                  </a:solidFill>
                  <a:latin typeface="Gotham HTF"/>
                </a:rPr>
                <a:t>C</a:t>
              </a:r>
              <a:r>
                <a:rPr lang="pt-BR" b="0" i="0" dirty="0">
                  <a:solidFill>
                    <a:schemeClr val="tx1"/>
                  </a:solidFill>
                  <a:effectLst/>
                  <a:latin typeface="Gotham HTF"/>
                </a:rPr>
                <a:t>omponente eletrônico que possui uma resistência variável. Ele é composto por um elemento resistivo e um cursor móvel que pode ser ajustado manualmente. O cursor se move ao longo da resistência, permitindo a seleção de diferentes valores.</a:t>
              </a:r>
              <a:endParaRPr lang="pt-BR" b="1" dirty="0">
                <a:solidFill>
                  <a:schemeClr val="tx1"/>
                </a:solidFill>
                <a:latin typeface="Gotham HTF"/>
              </a:endParaRPr>
            </a:p>
          </p:txBody>
        </p:sp>
        <p:sp>
          <p:nvSpPr>
            <p:cNvPr id="4" name="Pentagon 19">
              <a:extLst>
                <a:ext uri="{FF2B5EF4-FFF2-40B4-BE49-F238E27FC236}">
                  <a16:creationId xmlns:a16="http://schemas.microsoft.com/office/drawing/2014/main" id="{BF26F3AA-7B98-6A1E-604B-42F271A0A65E}"/>
                </a:ext>
              </a:extLst>
            </p:cNvPr>
            <p:cNvSpPr/>
            <p:nvPr/>
          </p:nvSpPr>
          <p:spPr bwMode="auto">
            <a:xfrm>
              <a:off x="638714" y="3080501"/>
              <a:ext cx="1088601" cy="3165599"/>
            </a:xfrm>
            <a:prstGeom prst="homePlate">
              <a:avLst>
                <a:gd name="adj" fmla="val 2732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pt-BR" sz="1900" b="1" kern="0" dirty="0">
                <a:solidFill>
                  <a:schemeClr val="tx1"/>
                </a:solidFill>
                <a:latin typeface="Gotham HTF"/>
              </a:endParaRPr>
            </a:p>
          </p:txBody>
        </p:sp>
      </p:grpSp>
      <p:pic>
        <p:nvPicPr>
          <p:cNvPr id="3074" name="Picture 2" descr="Potenciômetro Linear mini B 20K L15">
            <a:extLst>
              <a:ext uri="{FF2B5EF4-FFF2-40B4-BE49-F238E27FC236}">
                <a16:creationId xmlns:a16="http://schemas.microsoft.com/office/drawing/2014/main" id="{A939E75C-D07C-E73E-FA48-5B78FAF8CF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0232" y="908720"/>
            <a:ext cx="2160240" cy="216024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F83F384-B9AC-364A-D279-EA2484F58D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0880" y="3627841"/>
            <a:ext cx="1294249" cy="2261129"/>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Agrupar 11">
            <a:extLst>
              <a:ext uri="{FF2B5EF4-FFF2-40B4-BE49-F238E27FC236}">
                <a16:creationId xmlns:a16="http://schemas.microsoft.com/office/drawing/2014/main" id="{1909A7C1-5AD5-4931-2582-74C461B64D3F}"/>
              </a:ext>
            </a:extLst>
          </p:cNvPr>
          <p:cNvGrpSpPr/>
          <p:nvPr/>
        </p:nvGrpSpPr>
        <p:grpSpPr>
          <a:xfrm>
            <a:off x="323528" y="3627841"/>
            <a:ext cx="3061262" cy="2261129"/>
            <a:chOff x="323528" y="3501008"/>
            <a:chExt cx="3061262" cy="2261129"/>
          </a:xfrm>
        </p:grpSpPr>
        <p:sp>
          <p:nvSpPr>
            <p:cNvPr id="5" name="Rectangle 6">
              <a:extLst>
                <a:ext uri="{FF2B5EF4-FFF2-40B4-BE49-F238E27FC236}">
                  <a16:creationId xmlns:a16="http://schemas.microsoft.com/office/drawing/2014/main" id="{4A56B8F0-6004-2CD0-B1DF-DCDFF4BE2DD7}"/>
                </a:ext>
              </a:extLst>
            </p:cNvPr>
            <p:cNvSpPr>
              <a:spLocks noChangeAspect="1"/>
            </p:cNvSpPr>
            <p:nvPr/>
          </p:nvSpPr>
          <p:spPr>
            <a:xfrm>
              <a:off x="323528" y="3848558"/>
              <a:ext cx="3061262" cy="18405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endParaRPr lang="pt-BR" sz="1200" dirty="0">
                <a:solidFill>
                  <a:schemeClr val="tx1"/>
                </a:solidFill>
                <a:latin typeface="Gotham HTF"/>
              </a:endParaRPr>
            </a:p>
            <a:p>
              <a:pPr defTabSz="685800"/>
              <a:r>
                <a:rPr lang="pt-BR" sz="1400" b="0" i="0" dirty="0">
                  <a:solidFill>
                    <a:schemeClr val="tx1"/>
                  </a:solidFill>
                  <a:effectLst/>
                  <a:latin typeface="Gotham HTF"/>
                </a:rPr>
                <a:t>Quando um potenciômetro é conectado a um circuito, ele atua como um divisor de tensão. Ao girar o cursor, a resistência efetiva entre os terminais do potenciômetro varia, o que altera a tensão ou a corrente que flui nesse trecho do circuito.</a:t>
              </a:r>
              <a:endParaRPr lang="pt-BR" sz="1400" dirty="0">
                <a:solidFill>
                  <a:schemeClr val="tx1"/>
                </a:solidFill>
                <a:latin typeface="Gotham HTF"/>
              </a:endParaRPr>
            </a:p>
          </p:txBody>
        </p:sp>
        <p:sp>
          <p:nvSpPr>
            <p:cNvPr id="6" name="Rectangle 12">
              <a:extLst>
                <a:ext uri="{FF2B5EF4-FFF2-40B4-BE49-F238E27FC236}">
                  <a16:creationId xmlns:a16="http://schemas.microsoft.com/office/drawing/2014/main" id="{46287327-4639-9DCC-63E7-A3C738CFCE87}"/>
                </a:ext>
              </a:extLst>
            </p:cNvPr>
            <p:cNvSpPr>
              <a:spLocks noChangeAspect="1"/>
            </p:cNvSpPr>
            <p:nvPr/>
          </p:nvSpPr>
          <p:spPr>
            <a:xfrm>
              <a:off x="323528" y="5689067"/>
              <a:ext cx="3061262" cy="73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pt-BR" sz="1200" dirty="0">
                <a:solidFill>
                  <a:schemeClr val="tx1"/>
                </a:solidFill>
                <a:latin typeface="Gotham HTF"/>
              </a:endParaRPr>
            </a:p>
          </p:txBody>
        </p:sp>
        <p:sp>
          <p:nvSpPr>
            <p:cNvPr id="7" name="Oval 20">
              <a:extLst>
                <a:ext uri="{FF2B5EF4-FFF2-40B4-BE49-F238E27FC236}">
                  <a16:creationId xmlns:a16="http://schemas.microsoft.com/office/drawing/2014/main" id="{54544662-7F83-1C02-2D51-2FC081AAD745}"/>
                </a:ext>
              </a:extLst>
            </p:cNvPr>
            <p:cNvSpPr>
              <a:spLocks noChangeAspect="1"/>
            </p:cNvSpPr>
            <p:nvPr/>
          </p:nvSpPr>
          <p:spPr>
            <a:xfrm>
              <a:off x="1619445" y="3501008"/>
              <a:ext cx="469427" cy="4694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800"/>
              <a:endParaRPr lang="pt-BR" sz="1200" b="1" dirty="0">
                <a:solidFill>
                  <a:schemeClr val="tx1"/>
                </a:solidFill>
                <a:latin typeface="Gotham HTF"/>
              </a:endParaRPr>
            </a:p>
          </p:txBody>
        </p:sp>
      </p:grpSp>
      <p:grpSp>
        <p:nvGrpSpPr>
          <p:cNvPr id="13" name="Agrupar 12">
            <a:extLst>
              <a:ext uri="{FF2B5EF4-FFF2-40B4-BE49-F238E27FC236}">
                <a16:creationId xmlns:a16="http://schemas.microsoft.com/office/drawing/2014/main" id="{9692BAD9-19A4-C426-CAAB-ABCB4244D935}"/>
              </a:ext>
            </a:extLst>
          </p:cNvPr>
          <p:cNvGrpSpPr/>
          <p:nvPr/>
        </p:nvGrpSpPr>
        <p:grpSpPr>
          <a:xfrm>
            <a:off x="5831218" y="3627841"/>
            <a:ext cx="3061262" cy="2261129"/>
            <a:chOff x="5831218" y="3501008"/>
            <a:chExt cx="3061262" cy="2261129"/>
          </a:xfrm>
        </p:grpSpPr>
        <p:sp>
          <p:nvSpPr>
            <p:cNvPr id="8" name="Rectangle 6">
              <a:extLst>
                <a:ext uri="{FF2B5EF4-FFF2-40B4-BE49-F238E27FC236}">
                  <a16:creationId xmlns:a16="http://schemas.microsoft.com/office/drawing/2014/main" id="{18972EFD-9BDD-0BF4-2E7B-27F20EED92AA}"/>
                </a:ext>
              </a:extLst>
            </p:cNvPr>
            <p:cNvSpPr>
              <a:spLocks noChangeAspect="1"/>
            </p:cNvSpPr>
            <p:nvPr/>
          </p:nvSpPr>
          <p:spPr>
            <a:xfrm>
              <a:off x="5831218" y="3848558"/>
              <a:ext cx="3061262" cy="18405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endParaRPr lang="pt-BR" sz="1200" dirty="0">
                <a:solidFill>
                  <a:schemeClr val="tx1"/>
                </a:solidFill>
                <a:latin typeface="Gotham HTF"/>
              </a:endParaRPr>
            </a:p>
            <a:p>
              <a:pPr defTabSz="685800"/>
              <a:r>
                <a:rPr lang="pt-BR" sz="1400" b="0" i="0" dirty="0">
                  <a:solidFill>
                    <a:schemeClr val="tx1"/>
                  </a:solidFill>
                  <a:effectLst/>
                  <a:latin typeface="Gotham HTF"/>
                </a:rPr>
                <a:t>Os potenciômetros são aplicados em circuitos eletrônicos para controlar o valor da resistência em um determinado ponto. Eles são amplamente utilizados para ajustar níveis de tensão, regular correntes, controlar volume de áudio, brilho de telas, entre outras aplicações.</a:t>
              </a:r>
              <a:endParaRPr lang="pt-BR" sz="1400" dirty="0">
                <a:solidFill>
                  <a:schemeClr val="tx1"/>
                </a:solidFill>
                <a:latin typeface="Gotham HTF"/>
              </a:endParaRPr>
            </a:p>
          </p:txBody>
        </p:sp>
        <p:sp>
          <p:nvSpPr>
            <p:cNvPr id="10" name="Rectangle 12">
              <a:extLst>
                <a:ext uri="{FF2B5EF4-FFF2-40B4-BE49-F238E27FC236}">
                  <a16:creationId xmlns:a16="http://schemas.microsoft.com/office/drawing/2014/main" id="{2E63B150-9276-219B-6621-96B4051CA42C}"/>
                </a:ext>
              </a:extLst>
            </p:cNvPr>
            <p:cNvSpPr>
              <a:spLocks noChangeAspect="1"/>
            </p:cNvSpPr>
            <p:nvPr/>
          </p:nvSpPr>
          <p:spPr>
            <a:xfrm>
              <a:off x="5831218" y="5689067"/>
              <a:ext cx="3061262" cy="73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pt-BR" sz="1200" dirty="0">
                <a:solidFill>
                  <a:schemeClr val="tx1"/>
                </a:solidFill>
                <a:latin typeface="Gotham HTF"/>
              </a:endParaRPr>
            </a:p>
          </p:txBody>
        </p:sp>
        <p:sp>
          <p:nvSpPr>
            <p:cNvPr id="11" name="Oval 20">
              <a:extLst>
                <a:ext uri="{FF2B5EF4-FFF2-40B4-BE49-F238E27FC236}">
                  <a16:creationId xmlns:a16="http://schemas.microsoft.com/office/drawing/2014/main" id="{B8E125A8-92C2-5191-EE9D-1A4D850F63BE}"/>
                </a:ext>
              </a:extLst>
            </p:cNvPr>
            <p:cNvSpPr>
              <a:spLocks noChangeAspect="1"/>
            </p:cNvSpPr>
            <p:nvPr/>
          </p:nvSpPr>
          <p:spPr>
            <a:xfrm>
              <a:off x="7127135" y="3501008"/>
              <a:ext cx="469427" cy="4694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800"/>
              <a:endParaRPr lang="pt-BR" sz="1200" b="1" dirty="0">
                <a:solidFill>
                  <a:schemeClr val="tx1"/>
                </a:solidFill>
                <a:latin typeface="Gotham HTF"/>
              </a:endParaRPr>
            </a:p>
          </p:txBody>
        </p:sp>
      </p:grpSp>
    </p:spTree>
    <p:extLst>
      <p:ext uri="{BB962C8B-B14F-4D97-AF65-F5344CB8AC3E}">
        <p14:creationId xmlns:p14="http://schemas.microsoft.com/office/powerpoint/2010/main" val="231056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7079704"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Divisor de Tensão com Resistores</a:t>
            </a:r>
          </a:p>
        </p:txBody>
      </p:sp>
      <p:grpSp>
        <p:nvGrpSpPr>
          <p:cNvPr id="5" name="Group 3">
            <a:extLst>
              <a:ext uri="{FF2B5EF4-FFF2-40B4-BE49-F238E27FC236}">
                <a16:creationId xmlns:a16="http://schemas.microsoft.com/office/drawing/2014/main" id="{951C5770-2464-088A-B7A3-9ECD7098EFBA}"/>
              </a:ext>
            </a:extLst>
          </p:cNvPr>
          <p:cNvGrpSpPr/>
          <p:nvPr/>
        </p:nvGrpSpPr>
        <p:grpSpPr>
          <a:xfrm>
            <a:off x="323528" y="1124743"/>
            <a:ext cx="5904655" cy="2160241"/>
            <a:chOff x="638714" y="3080501"/>
            <a:chExt cx="8528573" cy="3168353"/>
          </a:xfrm>
        </p:grpSpPr>
        <p:sp>
          <p:nvSpPr>
            <p:cNvPr id="6" name="Rectangle 66">
              <a:extLst>
                <a:ext uri="{FF2B5EF4-FFF2-40B4-BE49-F238E27FC236}">
                  <a16:creationId xmlns:a16="http://schemas.microsoft.com/office/drawing/2014/main" id="{34891F7B-D1CF-A7B0-85FA-D7101B83DEC4}"/>
                </a:ext>
              </a:extLst>
            </p:cNvPr>
            <p:cNvSpPr>
              <a:spLocks/>
            </p:cNvSpPr>
            <p:nvPr/>
          </p:nvSpPr>
          <p:spPr bwMode="auto">
            <a:xfrm>
              <a:off x="1378422" y="3083255"/>
              <a:ext cx="7788865" cy="316559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rIns="432000" rtlCol="0" anchor="ctr">
              <a:noAutofit/>
            </a:bodyPr>
            <a:lstStyle/>
            <a:p>
              <a:pPr marL="0" indent="0">
                <a:buNone/>
              </a:pPr>
              <a:r>
                <a:rPr lang="pt-BR" b="0" i="0" dirty="0">
                  <a:solidFill>
                    <a:schemeClr val="tx1"/>
                  </a:solidFill>
                  <a:effectLst/>
                  <a:latin typeface="Gotham HTF"/>
                </a:rPr>
                <a:t>A divisão de tensão com resistores é um princípio fundamental na eletrônica que permite obter tensões proporcionais em diferentes pontos de um circuito. Esse princípio é baseado na Lei de Ohm, que estabelece a relação entre a corrente elétrica, a resistência e a tensão em um circuito.</a:t>
              </a:r>
              <a:endParaRPr lang="pt-BR" b="1" dirty="0">
                <a:solidFill>
                  <a:schemeClr val="tx1"/>
                </a:solidFill>
                <a:latin typeface="Gotham HTF"/>
              </a:endParaRPr>
            </a:p>
          </p:txBody>
        </p:sp>
        <p:sp>
          <p:nvSpPr>
            <p:cNvPr id="7" name="Pentagon 19">
              <a:extLst>
                <a:ext uri="{FF2B5EF4-FFF2-40B4-BE49-F238E27FC236}">
                  <a16:creationId xmlns:a16="http://schemas.microsoft.com/office/drawing/2014/main" id="{6CA9FAC3-2346-320B-4063-B60B913FB2D0}"/>
                </a:ext>
              </a:extLst>
            </p:cNvPr>
            <p:cNvSpPr/>
            <p:nvPr/>
          </p:nvSpPr>
          <p:spPr bwMode="auto">
            <a:xfrm>
              <a:off x="638714" y="3080501"/>
              <a:ext cx="1088601" cy="3165599"/>
            </a:xfrm>
            <a:prstGeom prst="homePlate">
              <a:avLst>
                <a:gd name="adj" fmla="val 27321"/>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pt-BR" sz="1900" b="1" kern="0" dirty="0">
                <a:solidFill>
                  <a:schemeClr val="tx1"/>
                </a:solidFill>
                <a:latin typeface="Gotham HTF"/>
              </a:endParaRPr>
            </a:p>
          </p:txBody>
        </p:sp>
      </p:grpSp>
      <p:pic>
        <p:nvPicPr>
          <p:cNvPr id="4098" name="Picture 2" descr="tensão-corrente-e-resistência-elétrica-Lei-de-Ohm-06">
            <a:extLst>
              <a:ext uri="{FF2B5EF4-FFF2-40B4-BE49-F238E27FC236}">
                <a16:creationId xmlns:a16="http://schemas.microsoft.com/office/drawing/2014/main" id="{F517F4F1-7527-3898-971C-FB0EA15787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1164728"/>
            <a:ext cx="1905000" cy="14001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27603424-C957-6A4A-3EB8-BEC701C699AB}"/>
                  </a:ext>
                </a:extLst>
              </p:cNvPr>
              <p:cNvSpPr txBox="1"/>
              <p:nvPr/>
            </p:nvSpPr>
            <p:spPr>
              <a:xfrm>
                <a:off x="6228183" y="2564903"/>
                <a:ext cx="2697089" cy="5741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pt-BR" sz="2000" dirty="0" smtClean="0">
                          <a:latin typeface="Gotham HTF"/>
                        </a:rPr>
                        <m:t>Lei</m:t>
                      </m:r>
                      <m:r>
                        <m:rPr>
                          <m:nor/>
                        </m:rPr>
                        <a:rPr lang="pt-BR" sz="2000" dirty="0" smtClean="0">
                          <a:latin typeface="Gotham HTF"/>
                        </a:rPr>
                        <m:t> </m:t>
                      </m:r>
                      <m:r>
                        <m:rPr>
                          <m:nor/>
                        </m:rPr>
                        <a:rPr lang="pt-BR" sz="2000" dirty="0" smtClean="0">
                          <a:latin typeface="Gotham HTF"/>
                        </a:rPr>
                        <m:t>de</m:t>
                      </m:r>
                      <m:r>
                        <m:rPr>
                          <m:nor/>
                        </m:rPr>
                        <a:rPr lang="pt-BR" sz="2000" dirty="0" smtClean="0">
                          <a:latin typeface="Gotham HTF"/>
                        </a:rPr>
                        <m:t> </m:t>
                      </m:r>
                      <m:r>
                        <m:rPr>
                          <m:nor/>
                        </m:rPr>
                        <a:rPr lang="pt-BR" sz="2000" dirty="0" smtClean="0">
                          <a:latin typeface="Gotham HTF"/>
                        </a:rPr>
                        <m:t>Ohm</m:t>
                      </m:r>
                      <m:r>
                        <a:rPr lang="pt-BR" sz="2000" b="0" i="1" dirty="0" smtClean="0">
                          <a:latin typeface="Cambria Math" panose="02040503050406030204" pitchFamily="18" charset="0"/>
                        </a:rPr>
                        <m:t>:</m:t>
                      </m:r>
                      <m:r>
                        <a:rPr lang="pt-BR" sz="2000" b="0" i="1" smtClean="0">
                          <a:latin typeface="Cambria Math" panose="02040503050406030204" pitchFamily="18" charset="0"/>
                        </a:rPr>
                        <m:t> </m:t>
                      </m:r>
                      <m:r>
                        <a:rPr lang="pt-BR" sz="2000" b="0" i="1" smtClean="0">
                          <a:latin typeface="Cambria Math" panose="02040503050406030204" pitchFamily="18" charset="0"/>
                        </a:rPr>
                        <m:t>𝐼</m:t>
                      </m:r>
                      <m:r>
                        <a:rPr lang="pt-BR" sz="2000" b="0" i="1" smtClean="0">
                          <a:latin typeface="Cambria Math" panose="02040503050406030204" pitchFamily="18" charset="0"/>
                        </a:rPr>
                        <m:t>=</m:t>
                      </m:r>
                      <m:f>
                        <m:fPr>
                          <m:ctrlPr>
                            <a:rPr lang="pt-BR" sz="2000" b="0" i="1" smtClean="0">
                              <a:latin typeface="Cambria Math" panose="02040503050406030204" pitchFamily="18" charset="0"/>
                            </a:rPr>
                          </m:ctrlPr>
                        </m:fPr>
                        <m:num>
                          <m:r>
                            <a:rPr lang="pt-BR" sz="2000" b="0" i="1" smtClean="0">
                              <a:latin typeface="Cambria Math" panose="02040503050406030204" pitchFamily="18" charset="0"/>
                            </a:rPr>
                            <m:t>𝑉</m:t>
                          </m:r>
                        </m:num>
                        <m:den>
                          <m:r>
                            <a:rPr lang="pt-BR" sz="2000" b="0" i="1" smtClean="0">
                              <a:latin typeface="Cambria Math" panose="02040503050406030204" pitchFamily="18" charset="0"/>
                            </a:rPr>
                            <m:t>𝑅</m:t>
                          </m:r>
                        </m:den>
                      </m:f>
                    </m:oMath>
                  </m:oMathPara>
                </a14:m>
                <a:endParaRPr lang="pt-BR" sz="2000" dirty="0"/>
              </a:p>
            </p:txBody>
          </p:sp>
        </mc:Choice>
        <mc:Fallback xmlns="">
          <p:sp>
            <p:nvSpPr>
              <p:cNvPr id="8" name="CaixaDeTexto 7">
                <a:extLst>
                  <a:ext uri="{FF2B5EF4-FFF2-40B4-BE49-F238E27FC236}">
                    <a16:creationId xmlns:a16="http://schemas.microsoft.com/office/drawing/2014/main" id="{27603424-C957-6A4A-3EB8-BEC701C699AB}"/>
                  </a:ext>
                </a:extLst>
              </p:cNvPr>
              <p:cNvSpPr txBox="1">
                <a:spLocks noRot="1" noChangeAspect="1" noMove="1" noResize="1" noEditPoints="1" noAdjustHandles="1" noChangeArrowheads="1" noChangeShapeType="1" noTextEdit="1"/>
              </p:cNvSpPr>
              <p:nvPr/>
            </p:nvSpPr>
            <p:spPr>
              <a:xfrm>
                <a:off x="6228183" y="2564903"/>
                <a:ext cx="2697089" cy="574196"/>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276507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heme/theme1.xml><?xml version="1.0" encoding="utf-8"?>
<a:theme xmlns:a="http://schemas.openxmlformats.org/drawingml/2006/main" name="Personalizar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8080</TotalTime>
  <Words>1861</Words>
  <Application>Microsoft Office PowerPoint</Application>
  <PresentationFormat>Apresentação na tela (4:3)</PresentationFormat>
  <Paragraphs>138</Paragraphs>
  <Slides>21</Slides>
  <Notes>18</Notes>
  <HiddenSlides>0</HiddenSlides>
  <MMClips>0</MMClips>
  <ScaleCrop>false</ScaleCrop>
  <HeadingPairs>
    <vt:vector size="6" baseType="variant">
      <vt:variant>
        <vt:lpstr>Fontes usadas</vt:lpstr>
      </vt:variant>
      <vt:variant>
        <vt:i4>11</vt:i4>
      </vt:variant>
      <vt:variant>
        <vt:lpstr>Tema</vt:lpstr>
      </vt:variant>
      <vt:variant>
        <vt:i4>2</vt:i4>
      </vt:variant>
      <vt:variant>
        <vt:lpstr>Títulos de slides</vt:lpstr>
      </vt:variant>
      <vt:variant>
        <vt:i4>21</vt:i4>
      </vt:variant>
    </vt:vector>
  </HeadingPairs>
  <TitlesOfParts>
    <vt:vector size="34" baseType="lpstr">
      <vt:lpstr>Arial</vt:lpstr>
      <vt:lpstr>Calibri</vt:lpstr>
      <vt:lpstr>Calibri Light</vt:lpstr>
      <vt:lpstr>Cambria Math</vt:lpstr>
      <vt:lpstr>Gotham HTF</vt:lpstr>
      <vt:lpstr>Gotham HTF Light</vt:lpstr>
      <vt:lpstr>Gotham HTF Medium</vt:lpstr>
      <vt:lpstr>Proxima Nova</vt:lpstr>
      <vt:lpstr>Söhne</vt:lpstr>
      <vt:lpstr>Times New Roman</vt:lpstr>
      <vt:lpstr>Wingdings</vt:lpstr>
      <vt:lpstr>Personalizar design</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Copyright © 2023  Prof. Airton  / Prof. Fabio / Prof. Lucas / Prof. Yan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Paula</dc:creator>
  <cp:lastModifiedBy>Airton</cp:lastModifiedBy>
  <cp:revision>477</cp:revision>
  <dcterms:created xsi:type="dcterms:W3CDTF">2018-08-18T04:32:45Z</dcterms:created>
  <dcterms:modified xsi:type="dcterms:W3CDTF">2023-09-11T20:17:58Z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ada0a2f-b917-4d51-b0d0-d418a10c8b23_Enabled">
    <vt:lpwstr>True</vt:lpwstr>
  </property>
  <property fmtid="{D5CDD505-2E9C-101B-9397-08002B2CF9AE}" pid="3" name="MSIP_Label_1ada0a2f-b917-4d51-b0d0-d418a10c8b23_SiteId">
    <vt:lpwstr>12a3af23-a769-4654-847f-958f3d479f4a</vt:lpwstr>
  </property>
  <property fmtid="{D5CDD505-2E9C-101B-9397-08002B2CF9AE}" pid="4" name="MSIP_Label_1ada0a2f-b917-4d51-b0d0-d418a10c8b23_Owner">
    <vt:lpwstr>Rafael.Ronqui@BR.nestle.com</vt:lpwstr>
  </property>
  <property fmtid="{D5CDD505-2E9C-101B-9397-08002B2CF9AE}" pid="5" name="MSIP_Label_1ada0a2f-b917-4d51-b0d0-d418a10c8b23_SetDate">
    <vt:lpwstr>2019-02-19T12:24:28.6978643Z</vt:lpwstr>
  </property>
  <property fmtid="{D5CDD505-2E9C-101B-9397-08002B2CF9AE}" pid="6" name="MSIP_Label_1ada0a2f-b917-4d51-b0d0-d418a10c8b23_Name">
    <vt:lpwstr>General Use</vt:lpwstr>
  </property>
  <property fmtid="{D5CDD505-2E9C-101B-9397-08002B2CF9AE}" pid="7" name="MSIP_Label_1ada0a2f-b917-4d51-b0d0-d418a10c8b23_Application">
    <vt:lpwstr>Microsoft Azure Information Protection</vt:lpwstr>
  </property>
  <property fmtid="{D5CDD505-2E9C-101B-9397-08002B2CF9AE}" pid="8" name="MSIP_Label_1ada0a2f-b917-4d51-b0d0-d418a10c8b23_Extended_MSFT_Method">
    <vt:lpwstr>Automatic</vt:lpwstr>
  </property>
  <property fmtid="{D5CDD505-2E9C-101B-9397-08002B2CF9AE}" pid="9" name="Sensitivity">
    <vt:lpwstr>General Use</vt:lpwstr>
  </property>
</Properties>
</file>